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comments/modernComment_104_C5DEC6A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24"/>
  </p:notesMasterIdLst>
  <p:sldIdLst>
    <p:sldId id="256" r:id="rId3"/>
    <p:sldId id="295" r:id="rId4"/>
    <p:sldId id="258" r:id="rId5"/>
    <p:sldId id="322" r:id="rId6"/>
    <p:sldId id="278" r:id="rId7"/>
    <p:sldId id="279" r:id="rId8"/>
    <p:sldId id="280" r:id="rId9"/>
    <p:sldId id="282" r:id="rId10"/>
    <p:sldId id="290" r:id="rId11"/>
    <p:sldId id="283" r:id="rId12"/>
    <p:sldId id="284" r:id="rId13"/>
    <p:sldId id="289" r:id="rId14"/>
    <p:sldId id="323" r:id="rId15"/>
    <p:sldId id="324" r:id="rId16"/>
    <p:sldId id="286" r:id="rId17"/>
    <p:sldId id="325" r:id="rId18"/>
    <p:sldId id="292" r:id="rId19"/>
    <p:sldId id="287" r:id="rId20"/>
    <p:sldId id="326" r:id="rId21"/>
    <p:sldId id="273" r:id="rId22"/>
    <p:sldId id="26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omments/modernComment_104_C5DEC6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C9F3D-FD48-42AD-9069-A97180F2F69C}" authorId="{FD3BCAAB-2054-35CC-BAAD-424006A7373B}" created="2024-08-16T20:22:26.557">
    <pc:sldMkLst xmlns:pc="http://schemas.microsoft.com/office/powerpoint/2013/main/command">
      <pc:docMk/>
      <pc:sldMk cId="3319711398" sldId="260"/>
    </pc:sldMkLst>
    <p188:txBody>
      <a:bodyPr/>
      <a:lstStyle/>
      <a:p>
        <a:r>
          <a:rPr lang="pt-BR"/>
          <a:t>Inserir as redes sociais e foto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>
              <a:solidFill>
                <a:srgbClr val="000000"/>
              </a:solidFill>
              <a:effectLst/>
            </a:rPr>
            <a:t>De forma resumida, o Record macro serve para gravar os “passos” realizados pelo programador, e então, quando desejado, executar de maneira automatizada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DE4D9FCE-1087-4575-8B7E-6884391CFE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rgbClr val="000000"/>
              </a:solidFill>
            </a:rPr>
            <a:t>Você pode ter apenas uma macro de cada vez, portanto, quando você grava outra macro, ela substitui a macro existente</a:t>
          </a:r>
          <a:endParaRPr lang="en-US" dirty="0"/>
        </a:p>
      </dgm:t>
    </dgm:pt>
    <dgm:pt modelId="{F0F6DC5B-8611-4A5C-BEDA-7A2DBD73D4F5}" type="parTrans" cxnId="{C9F481CF-AF95-43B5-9B0B-93EBB215627C}">
      <dgm:prSet/>
      <dgm:spPr/>
      <dgm:t>
        <a:bodyPr/>
        <a:lstStyle/>
        <a:p>
          <a:endParaRPr lang="en-US"/>
        </a:p>
      </dgm:t>
    </dgm:pt>
    <dgm:pt modelId="{CD9242F8-779A-482B-87C9-CD0D92214B97}" type="sibTrans" cxnId="{C9F481CF-AF95-43B5-9B0B-93EBB215627C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2"/>
      <dgm:spPr/>
    </dgm:pt>
    <dgm:pt modelId="{23471EE0-6314-4B1D-9C3F-50665D2A3868}" type="pres">
      <dgm:prSet presAssocID="{BCE7B546-7C68-4747-A12C-B9C1F3F95F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2">
        <dgm:presLayoutVars>
          <dgm:chMax val="0"/>
          <dgm:chPref val="0"/>
        </dgm:presLayoutVars>
      </dgm:prSet>
      <dgm:spPr/>
    </dgm:pt>
    <dgm:pt modelId="{A7713D8B-9A58-4B5F-AE76-76A1CD0DDEA9}" type="pres">
      <dgm:prSet presAssocID="{D40C24BE-BDE4-485F-8CB0-AF1EBE8F06AC}" presName="sibTrans" presStyleCnt="0"/>
      <dgm:spPr/>
    </dgm:pt>
    <dgm:pt modelId="{39E5339C-70A0-4E96-BEF8-48E121ACFFB6}" type="pres">
      <dgm:prSet presAssocID="{DE4D9FCE-1087-4575-8B7E-6884391CFEC3}" presName="compNode" presStyleCnt="0"/>
      <dgm:spPr/>
    </dgm:pt>
    <dgm:pt modelId="{ACD8B97C-A1CD-4E9B-8FB7-3A19A2DA39DA}" type="pres">
      <dgm:prSet presAssocID="{DE4D9FCE-1087-4575-8B7E-6884391CFEC3}" presName="bgRect" presStyleLbl="bgShp" presStyleIdx="1" presStyleCnt="2"/>
      <dgm:spPr/>
    </dgm:pt>
    <dgm:pt modelId="{7E824286-5403-42CF-B6A7-E4CDDEA1B40B}" type="pres">
      <dgm:prSet presAssocID="{DE4D9FCE-1087-4575-8B7E-6884391CFE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chá estrutura de tópicos"/>
        </a:ext>
      </dgm:extLst>
    </dgm:pt>
    <dgm:pt modelId="{9AB34236-CEB4-4285-9755-4D9505818F8B}" type="pres">
      <dgm:prSet presAssocID="{DE4D9FCE-1087-4575-8B7E-6884391CFEC3}" presName="spaceRect" presStyleCnt="0"/>
      <dgm:spPr/>
    </dgm:pt>
    <dgm:pt modelId="{B892C576-CE75-479C-BD8E-D8506EEC0EDB}" type="pres">
      <dgm:prSet presAssocID="{DE4D9FCE-1087-4575-8B7E-6884391CFEC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9A2C20-82A9-41FB-9A5B-6C825A07C9BE}" type="presOf" srcId="{DE4D9FCE-1087-4575-8B7E-6884391CFEC3}" destId="{B892C576-CE75-479C-BD8E-D8506EEC0EDB}" srcOrd="0" destOrd="0" presId="urn:microsoft.com/office/officeart/2018/2/layout/IconVerticalSolidList"/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C9F481CF-AF95-43B5-9B0B-93EBB215627C}" srcId="{51EE22AC-478E-4FC1-AED8-9E09D2E2811C}" destId="{DE4D9FCE-1087-4575-8B7E-6884391CFEC3}" srcOrd="1" destOrd="0" parTransId="{F0F6DC5B-8611-4A5C-BEDA-7A2DBD73D4F5}" sibTransId="{CD9242F8-779A-482B-87C9-CD0D92214B97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  <dgm:cxn modelId="{4C4C572E-3AC1-4E5C-B8C7-A67D3189AF2F}" type="presParOf" srcId="{A28D41FD-7C09-4C66-897E-B53C65583A15}" destId="{A7713D8B-9A58-4B5F-AE76-76A1CD0DDEA9}" srcOrd="1" destOrd="0" presId="urn:microsoft.com/office/officeart/2018/2/layout/IconVerticalSolidList"/>
    <dgm:cxn modelId="{C2B5EDC3-0B91-411E-9788-624AF4DE6D96}" type="presParOf" srcId="{A28D41FD-7C09-4C66-897E-B53C65583A15}" destId="{39E5339C-70A0-4E96-BEF8-48E121ACFFB6}" srcOrd="2" destOrd="0" presId="urn:microsoft.com/office/officeart/2018/2/layout/IconVerticalSolidList"/>
    <dgm:cxn modelId="{0A85D14E-7152-4F16-9812-21A55CAF1BF7}" type="presParOf" srcId="{39E5339C-70A0-4E96-BEF8-48E121ACFFB6}" destId="{ACD8B97C-A1CD-4E9B-8FB7-3A19A2DA39DA}" srcOrd="0" destOrd="0" presId="urn:microsoft.com/office/officeart/2018/2/layout/IconVerticalSolidList"/>
    <dgm:cxn modelId="{C2C649FB-289D-41AB-BE61-1B446F955E2C}" type="presParOf" srcId="{39E5339C-70A0-4E96-BEF8-48E121ACFFB6}" destId="{7E824286-5403-42CF-B6A7-E4CDDEA1B40B}" srcOrd="1" destOrd="0" presId="urn:microsoft.com/office/officeart/2018/2/layout/IconVerticalSolidList"/>
    <dgm:cxn modelId="{E8D71D28-CD04-48EA-84FD-81228BDF454A}" type="presParOf" srcId="{39E5339C-70A0-4E96-BEF8-48E121ACFFB6}" destId="{9AB34236-CEB4-4285-9755-4D9505818F8B}" srcOrd="2" destOrd="0" presId="urn:microsoft.com/office/officeart/2018/2/layout/IconVerticalSolidList"/>
    <dgm:cxn modelId="{AE661017-CAF5-4580-A935-F63180468320}" type="presParOf" srcId="{39E5339C-70A0-4E96-BEF8-48E121ACFFB6}" destId="{B892C576-CE75-479C-BD8E-D8506EEC0E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>
              <a:solidFill>
                <a:srgbClr val="000000"/>
              </a:solidFill>
              <a:effectLst/>
            </a:rPr>
            <a:t>Sem o SCOPEDENUMS o código pode levar ambiguidade, pois valores como </a:t>
          </a:r>
          <a:r>
            <a:rPr lang="pt-BR" b="0" i="0" dirty="0" err="1">
              <a:solidFill>
                <a:srgbClr val="000000"/>
              </a:solidFill>
              <a:effectLst/>
            </a:rPr>
            <a:t>Red</a:t>
          </a:r>
          <a:r>
            <a:rPr lang="pt-BR" b="0" i="0" dirty="0">
              <a:solidFill>
                <a:srgbClr val="000000"/>
              </a:solidFill>
              <a:effectLst/>
            </a:rPr>
            <a:t> e Green são comuns a ambos os </a:t>
          </a:r>
          <a:r>
            <a:rPr lang="pt-BR" b="0" i="0" dirty="0" err="1">
              <a:solidFill>
                <a:srgbClr val="000000"/>
              </a:solidFill>
              <a:effectLst/>
            </a:rPr>
            <a:t>enums</a:t>
          </a:r>
          <a:r>
            <a:rPr lang="pt-BR" b="0" i="0" dirty="0">
              <a:solidFill>
                <a:srgbClr val="000000"/>
              </a:solidFill>
              <a:effectLst/>
            </a:rPr>
            <a:t> </a:t>
          </a:r>
          <a:r>
            <a:rPr lang="pt-BR" b="0" i="0" dirty="0" err="1">
              <a:solidFill>
                <a:srgbClr val="000000"/>
              </a:solidFill>
              <a:effectLst/>
            </a:rPr>
            <a:t>TColor</a:t>
          </a:r>
          <a:r>
            <a:rPr lang="pt-BR" b="0" i="0" dirty="0">
              <a:solidFill>
                <a:srgbClr val="000000"/>
              </a:solidFill>
              <a:effectLst/>
            </a:rPr>
            <a:t> e </a:t>
          </a:r>
          <a:r>
            <a:rPr lang="pt-BR" b="0" i="0" dirty="0" err="1">
              <a:solidFill>
                <a:srgbClr val="000000"/>
              </a:solidFill>
              <a:effectLst/>
            </a:rPr>
            <a:t>TStatus</a:t>
          </a:r>
          <a:r>
            <a:rPr lang="pt-BR" b="0" i="0" dirty="0">
              <a:solidFill>
                <a:srgbClr val="000000"/>
              </a:solidFill>
              <a:effectLst/>
            </a:rPr>
            <a:t>. </a:t>
          </a:r>
          <a:r>
            <a:rPr lang="pt-BR" b="1" i="0" dirty="0">
              <a:solidFill>
                <a:srgbClr val="000000"/>
              </a:solidFill>
              <a:effectLst/>
            </a:rPr>
            <a:t>Isso pode resultar em erros de compilação ou comportamento inesperado.</a:t>
          </a:r>
          <a:endParaRPr lang="en-US" b="1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DE4D9FCE-1087-4575-8B7E-6884391CFE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rgbClr val="000000"/>
              </a:solidFill>
            </a:rPr>
            <a:t>Com o SCOPEDENUMS os valores do enum são referenciados pelo nome do tipo, </a:t>
          </a:r>
          <a:r>
            <a:rPr lang="pt-BR" dirty="0" err="1">
              <a:solidFill>
                <a:srgbClr val="000000"/>
              </a:solidFill>
            </a:rPr>
            <a:t>TColor.Red</a:t>
          </a:r>
          <a:r>
            <a:rPr lang="pt-BR" dirty="0">
              <a:solidFill>
                <a:srgbClr val="000000"/>
              </a:solidFill>
            </a:rPr>
            <a:t> ou </a:t>
          </a:r>
          <a:r>
            <a:rPr lang="pt-BR" dirty="0" err="1">
              <a:solidFill>
                <a:srgbClr val="000000"/>
              </a:solidFill>
            </a:rPr>
            <a:t>TStatus.Red</a:t>
          </a:r>
          <a:r>
            <a:rPr lang="pt-BR" dirty="0">
              <a:solidFill>
                <a:srgbClr val="000000"/>
              </a:solidFill>
            </a:rPr>
            <a:t>, eliminando qualquer ambiguidade e tornando o </a:t>
          </a:r>
          <a:r>
            <a:rPr lang="pt-BR" b="1" dirty="0">
              <a:solidFill>
                <a:srgbClr val="000000"/>
              </a:solidFill>
            </a:rPr>
            <a:t>código mais seguro e claro</a:t>
          </a:r>
          <a:r>
            <a:rPr lang="pt-BR" dirty="0">
              <a:solidFill>
                <a:srgbClr val="000000"/>
              </a:solidFill>
            </a:rPr>
            <a:t>.</a:t>
          </a:r>
          <a:endParaRPr lang="en-US" dirty="0"/>
        </a:p>
      </dgm:t>
    </dgm:pt>
    <dgm:pt modelId="{F0F6DC5B-8611-4A5C-BEDA-7A2DBD73D4F5}" type="parTrans" cxnId="{C9F481CF-AF95-43B5-9B0B-93EBB215627C}">
      <dgm:prSet/>
      <dgm:spPr/>
      <dgm:t>
        <a:bodyPr/>
        <a:lstStyle/>
        <a:p>
          <a:endParaRPr lang="en-US"/>
        </a:p>
      </dgm:t>
    </dgm:pt>
    <dgm:pt modelId="{CD9242F8-779A-482B-87C9-CD0D92214B97}" type="sibTrans" cxnId="{C9F481CF-AF95-43B5-9B0B-93EBB215627C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2"/>
      <dgm:spPr/>
    </dgm:pt>
    <dgm:pt modelId="{23471EE0-6314-4B1D-9C3F-50665D2A3868}" type="pres">
      <dgm:prSet presAssocID="{BCE7B546-7C68-4747-A12C-B9C1F3F95F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2">
        <dgm:presLayoutVars>
          <dgm:chMax val="0"/>
          <dgm:chPref val="0"/>
        </dgm:presLayoutVars>
      </dgm:prSet>
      <dgm:spPr/>
    </dgm:pt>
    <dgm:pt modelId="{A7713D8B-9A58-4B5F-AE76-76A1CD0DDEA9}" type="pres">
      <dgm:prSet presAssocID="{D40C24BE-BDE4-485F-8CB0-AF1EBE8F06AC}" presName="sibTrans" presStyleCnt="0"/>
      <dgm:spPr/>
    </dgm:pt>
    <dgm:pt modelId="{39E5339C-70A0-4E96-BEF8-48E121ACFFB6}" type="pres">
      <dgm:prSet presAssocID="{DE4D9FCE-1087-4575-8B7E-6884391CFEC3}" presName="compNode" presStyleCnt="0"/>
      <dgm:spPr/>
    </dgm:pt>
    <dgm:pt modelId="{ACD8B97C-A1CD-4E9B-8FB7-3A19A2DA39DA}" type="pres">
      <dgm:prSet presAssocID="{DE4D9FCE-1087-4575-8B7E-6884391CFEC3}" presName="bgRect" presStyleLbl="bgShp" presStyleIdx="1" presStyleCnt="2"/>
      <dgm:spPr/>
    </dgm:pt>
    <dgm:pt modelId="{7E824286-5403-42CF-B6A7-E4CDDEA1B40B}" type="pres">
      <dgm:prSet presAssocID="{DE4D9FCE-1087-4575-8B7E-6884391CFE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chá estrutura de tópicos"/>
        </a:ext>
      </dgm:extLst>
    </dgm:pt>
    <dgm:pt modelId="{9AB34236-CEB4-4285-9755-4D9505818F8B}" type="pres">
      <dgm:prSet presAssocID="{DE4D9FCE-1087-4575-8B7E-6884391CFEC3}" presName="spaceRect" presStyleCnt="0"/>
      <dgm:spPr/>
    </dgm:pt>
    <dgm:pt modelId="{B892C576-CE75-479C-BD8E-D8506EEC0EDB}" type="pres">
      <dgm:prSet presAssocID="{DE4D9FCE-1087-4575-8B7E-6884391CFEC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9A2C20-82A9-41FB-9A5B-6C825A07C9BE}" type="presOf" srcId="{DE4D9FCE-1087-4575-8B7E-6884391CFEC3}" destId="{B892C576-CE75-479C-BD8E-D8506EEC0EDB}" srcOrd="0" destOrd="0" presId="urn:microsoft.com/office/officeart/2018/2/layout/IconVerticalSolidList"/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C9F481CF-AF95-43B5-9B0B-93EBB215627C}" srcId="{51EE22AC-478E-4FC1-AED8-9E09D2E2811C}" destId="{DE4D9FCE-1087-4575-8B7E-6884391CFEC3}" srcOrd="1" destOrd="0" parTransId="{F0F6DC5B-8611-4A5C-BEDA-7A2DBD73D4F5}" sibTransId="{CD9242F8-779A-482B-87C9-CD0D92214B97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  <dgm:cxn modelId="{4C4C572E-3AC1-4E5C-B8C7-A67D3189AF2F}" type="presParOf" srcId="{A28D41FD-7C09-4C66-897E-B53C65583A15}" destId="{A7713D8B-9A58-4B5F-AE76-76A1CD0DDEA9}" srcOrd="1" destOrd="0" presId="urn:microsoft.com/office/officeart/2018/2/layout/IconVerticalSolidList"/>
    <dgm:cxn modelId="{C2B5EDC3-0B91-411E-9788-624AF4DE6D96}" type="presParOf" srcId="{A28D41FD-7C09-4C66-897E-B53C65583A15}" destId="{39E5339C-70A0-4E96-BEF8-48E121ACFFB6}" srcOrd="2" destOrd="0" presId="urn:microsoft.com/office/officeart/2018/2/layout/IconVerticalSolidList"/>
    <dgm:cxn modelId="{0A85D14E-7152-4F16-9812-21A55CAF1BF7}" type="presParOf" srcId="{39E5339C-70A0-4E96-BEF8-48E121ACFFB6}" destId="{ACD8B97C-A1CD-4E9B-8FB7-3A19A2DA39DA}" srcOrd="0" destOrd="0" presId="urn:microsoft.com/office/officeart/2018/2/layout/IconVerticalSolidList"/>
    <dgm:cxn modelId="{C2C649FB-289D-41AB-BE61-1B446F955E2C}" type="presParOf" srcId="{39E5339C-70A0-4E96-BEF8-48E121ACFFB6}" destId="{7E824286-5403-42CF-B6A7-E4CDDEA1B40B}" srcOrd="1" destOrd="0" presId="urn:microsoft.com/office/officeart/2018/2/layout/IconVerticalSolidList"/>
    <dgm:cxn modelId="{E8D71D28-CD04-48EA-84FD-81228BDF454A}" type="presParOf" srcId="{39E5339C-70A0-4E96-BEF8-48E121ACFFB6}" destId="{9AB34236-CEB4-4285-9755-4D9505818F8B}" srcOrd="2" destOrd="0" presId="urn:microsoft.com/office/officeart/2018/2/layout/IconVerticalSolidList"/>
    <dgm:cxn modelId="{AE661017-CAF5-4580-A935-F63180468320}" type="presParOf" srcId="{39E5339C-70A0-4E96-BEF8-48E121ACFFB6}" destId="{B892C576-CE75-479C-BD8E-D8506EEC0E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O </a:t>
          </a:r>
          <a:r>
            <a:rPr lang="pt-BR" dirty="0" err="1"/>
            <a:t>History</a:t>
          </a:r>
          <a:r>
            <a:rPr lang="pt-BR" dirty="0"/>
            <a:t> Manager permite que você veja e compare versões de um arquivo gerenciado pela IDE.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</dgm:ptLst>
  <dgm:cxnLst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Permite</a:t>
          </a:r>
          <a:r>
            <a:rPr lang="en-US" dirty="0"/>
            <a:t> </a:t>
          </a:r>
          <a:r>
            <a:rPr lang="en-US" dirty="0" err="1"/>
            <a:t>alterar</a:t>
          </a:r>
          <a:r>
            <a:rPr lang="en-US" dirty="0"/>
            <a:t> a </a:t>
          </a:r>
          <a:r>
            <a:rPr lang="en-US" dirty="0" err="1"/>
            <a:t>ação</a:t>
          </a:r>
          <a:r>
            <a:rPr lang="en-US" dirty="0"/>
            <a:t> que </a:t>
          </a:r>
          <a:r>
            <a:rPr lang="en-US" dirty="0" err="1"/>
            <a:t>será</a:t>
          </a:r>
          <a:r>
            <a:rPr lang="en-US" dirty="0"/>
            <a:t> </a:t>
          </a:r>
          <a:r>
            <a:rPr lang="en-US" dirty="0" err="1"/>
            <a:t>executada</a:t>
          </a:r>
          <a:r>
            <a:rPr lang="en-US" dirty="0"/>
            <a:t> </a:t>
          </a:r>
          <a:r>
            <a:rPr lang="en-US" dirty="0" err="1"/>
            <a:t>ao</a:t>
          </a:r>
          <a:r>
            <a:rPr lang="en-US" dirty="0"/>
            <a:t> </a:t>
          </a:r>
          <a:r>
            <a:rPr lang="en-US" dirty="0" err="1"/>
            <a:t>acionar</a:t>
          </a:r>
          <a:r>
            <a:rPr lang="en-US" dirty="0"/>
            <a:t> um </a:t>
          </a:r>
          <a:r>
            <a:rPr lang="en-US" dirty="0" err="1"/>
            <a:t>determinado</a:t>
          </a:r>
          <a:r>
            <a:rPr lang="en-US" dirty="0"/>
            <a:t> </a:t>
          </a:r>
          <a:r>
            <a:rPr lang="en-US" dirty="0" err="1"/>
            <a:t>operador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Padrão</a:t>
          </a:r>
          <a:r>
            <a:rPr lang="en-US" dirty="0"/>
            <a:t> para </a:t>
          </a:r>
          <a:r>
            <a:rPr lang="en-US" dirty="0" err="1"/>
            <a:t>documentação</a:t>
          </a:r>
          <a:r>
            <a:rPr lang="en-US" dirty="0"/>
            <a:t> de </a:t>
          </a:r>
          <a:r>
            <a:rPr lang="en-US" dirty="0" err="1"/>
            <a:t>códigos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várias</a:t>
          </a:r>
          <a:r>
            <a:rPr lang="en-US" dirty="0"/>
            <a:t> </a:t>
          </a:r>
          <a:r>
            <a:rPr lang="en-US" dirty="0" err="1"/>
            <a:t>linguagens</a:t>
          </a:r>
          <a:r>
            <a:rPr lang="en-US" dirty="0"/>
            <a:t> de </a:t>
          </a:r>
          <a:r>
            <a:rPr lang="en-US" dirty="0" err="1"/>
            <a:t>programação</a:t>
          </a:r>
          <a:r>
            <a:rPr lang="en-US" dirty="0"/>
            <a:t> (</a:t>
          </a:r>
          <a:r>
            <a:rPr lang="en-US" dirty="0" err="1"/>
            <a:t>não</a:t>
          </a:r>
          <a:r>
            <a:rPr lang="en-US" dirty="0"/>
            <a:t> é </a:t>
          </a:r>
          <a:r>
            <a:rPr lang="en-US" dirty="0" err="1"/>
            <a:t>nativo</a:t>
          </a:r>
          <a:r>
            <a:rPr lang="en-US" dirty="0"/>
            <a:t> do Delphi) e </a:t>
          </a:r>
          <a:r>
            <a:rPr lang="en-US" dirty="0" err="1"/>
            <a:t>exibidos</a:t>
          </a:r>
          <a:r>
            <a:rPr lang="en-US" dirty="0"/>
            <a:t> </a:t>
          </a:r>
          <a:r>
            <a:rPr lang="en-US" dirty="0" err="1"/>
            <a:t>pelo</a:t>
          </a:r>
          <a:r>
            <a:rPr lang="en-US" dirty="0"/>
            <a:t> Help Insight</a:t>
          </a:r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</dgm:ptLst>
  <dgm:cxnLst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/>
            <a:t>Permite mapear conexões com banco de dados e explorar seus recursos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DE4D9FCE-1087-4575-8B7E-6884391CFE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/>
            <a:t>Permite arrastar as conexões para a tela, assim como </a:t>
          </a:r>
          <a:r>
            <a:rPr lang="pt-BR" b="0" i="0" dirty="0" err="1"/>
            <a:t>querys</a:t>
          </a:r>
          <a:r>
            <a:rPr lang="pt-BR" b="0" i="0" dirty="0"/>
            <a:t> prontas com </a:t>
          </a:r>
          <a:r>
            <a:rPr lang="pt-BR" b="0" i="0" dirty="0" err="1"/>
            <a:t>selects</a:t>
          </a:r>
          <a:r>
            <a:rPr lang="pt-BR" b="0" i="0" dirty="0"/>
            <a:t> em tabelas</a:t>
          </a:r>
          <a:endParaRPr lang="en-US" dirty="0"/>
        </a:p>
      </dgm:t>
    </dgm:pt>
    <dgm:pt modelId="{F0F6DC5B-8611-4A5C-BEDA-7A2DBD73D4F5}" type="parTrans" cxnId="{C9F481CF-AF95-43B5-9B0B-93EBB215627C}">
      <dgm:prSet/>
      <dgm:spPr/>
      <dgm:t>
        <a:bodyPr/>
        <a:lstStyle/>
        <a:p>
          <a:endParaRPr lang="en-US"/>
        </a:p>
      </dgm:t>
    </dgm:pt>
    <dgm:pt modelId="{CD9242F8-779A-482B-87C9-CD0D92214B97}" type="sibTrans" cxnId="{C9F481CF-AF95-43B5-9B0B-93EBB215627C}">
      <dgm:prSet/>
      <dgm:spPr/>
      <dgm:t>
        <a:bodyPr/>
        <a:lstStyle/>
        <a:p>
          <a:endParaRPr lang="en-US"/>
        </a:p>
      </dgm:t>
    </dgm:pt>
    <dgm:pt modelId="{7D2B7084-9800-40F6-933E-DB35B98C2BD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 Fields criados nas </a:t>
          </a:r>
          <a:r>
            <a:rPr lang="pt-BR" dirty="0" err="1"/>
            <a:t>querys</a:t>
          </a:r>
          <a:r>
            <a:rPr lang="pt-BR" dirty="0"/>
            <a:t>, podemos arrastar na tela e criar </a:t>
          </a:r>
          <a:r>
            <a:rPr lang="pt-BR" dirty="0" err="1"/>
            <a:t>labels</a:t>
          </a:r>
          <a:r>
            <a:rPr lang="pt-BR" dirty="0"/>
            <a:t> e </a:t>
          </a:r>
          <a:r>
            <a:rPr lang="pt-BR" dirty="0" err="1"/>
            <a:t>edits</a:t>
          </a:r>
          <a:r>
            <a:rPr lang="pt-BR" dirty="0"/>
            <a:t> automaticamente</a:t>
          </a:r>
          <a:endParaRPr lang="en-US" dirty="0"/>
        </a:p>
      </dgm:t>
    </dgm:pt>
    <dgm:pt modelId="{6D6E296F-856B-48B4-AB64-C0317B15DC47}" type="parTrans" cxnId="{7995C058-6C65-4A9B-A223-02DD943F2D7C}">
      <dgm:prSet/>
      <dgm:spPr/>
      <dgm:t>
        <a:bodyPr/>
        <a:lstStyle/>
        <a:p>
          <a:endParaRPr lang="en-US"/>
        </a:p>
      </dgm:t>
    </dgm:pt>
    <dgm:pt modelId="{2A57951B-CB83-4159-9B22-209C990FCAC0}" type="sibTrans" cxnId="{7995C058-6C65-4A9B-A223-02DD943F2D7C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3"/>
      <dgm:spPr/>
    </dgm:pt>
    <dgm:pt modelId="{23471EE0-6314-4B1D-9C3F-50665D2A3868}" type="pres">
      <dgm:prSet presAssocID="{BCE7B546-7C68-4747-A12C-B9C1F3F95F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3">
        <dgm:presLayoutVars>
          <dgm:chMax val="0"/>
          <dgm:chPref val="0"/>
        </dgm:presLayoutVars>
      </dgm:prSet>
      <dgm:spPr/>
    </dgm:pt>
    <dgm:pt modelId="{A7713D8B-9A58-4B5F-AE76-76A1CD0DDEA9}" type="pres">
      <dgm:prSet presAssocID="{D40C24BE-BDE4-485F-8CB0-AF1EBE8F06AC}" presName="sibTrans" presStyleCnt="0"/>
      <dgm:spPr/>
    </dgm:pt>
    <dgm:pt modelId="{39E5339C-70A0-4E96-BEF8-48E121ACFFB6}" type="pres">
      <dgm:prSet presAssocID="{DE4D9FCE-1087-4575-8B7E-6884391CFEC3}" presName="compNode" presStyleCnt="0"/>
      <dgm:spPr/>
    </dgm:pt>
    <dgm:pt modelId="{ACD8B97C-A1CD-4E9B-8FB7-3A19A2DA39DA}" type="pres">
      <dgm:prSet presAssocID="{DE4D9FCE-1087-4575-8B7E-6884391CFEC3}" presName="bgRect" presStyleLbl="bgShp" presStyleIdx="1" presStyleCnt="3"/>
      <dgm:spPr/>
    </dgm:pt>
    <dgm:pt modelId="{7E824286-5403-42CF-B6A7-E4CDDEA1B40B}" type="pres">
      <dgm:prSet presAssocID="{DE4D9FCE-1087-4575-8B7E-6884391CFE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chá estrutura de tópicos"/>
        </a:ext>
      </dgm:extLst>
    </dgm:pt>
    <dgm:pt modelId="{9AB34236-CEB4-4285-9755-4D9505818F8B}" type="pres">
      <dgm:prSet presAssocID="{DE4D9FCE-1087-4575-8B7E-6884391CFEC3}" presName="spaceRect" presStyleCnt="0"/>
      <dgm:spPr/>
    </dgm:pt>
    <dgm:pt modelId="{B892C576-CE75-479C-BD8E-D8506EEC0EDB}" type="pres">
      <dgm:prSet presAssocID="{DE4D9FCE-1087-4575-8B7E-6884391CFEC3}" presName="parTx" presStyleLbl="revTx" presStyleIdx="1" presStyleCnt="3">
        <dgm:presLayoutVars>
          <dgm:chMax val="0"/>
          <dgm:chPref val="0"/>
        </dgm:presLayoutVars>
      </dgm:prSet>
      <dgm:spPr/>
    </dgm:pt>
    <dgm:pt modelId="{6273FF3A-A82A-420C-A7D5-7D329CD6D771}" type="pres">
      <dgm:prSet presAssocID="{CD9242F8-779A-482B-87C9-CD0D92214B97}" presName="sibTrans" presStyleCnt="0"/>
      <dgm:spPr/>
    </dgm:pt>
    <dgm:pt modelId="{F5BB3FD2-8033-4B1E-91E2-FDB0849E26D0}" type="pres">
      <dgm:prSet presAssocID="{7D2B7084-9800-40F6-933E-DB35B98C2BDD}" presName="compNode" presStyleCnt="0"/>
      <dgm:spPr/>
    </dgm:pt>
    <dgm:pt modelId="{D9871C5B-CB1D-4C41-9031-87E8789C8A92}" type="pres">
      <dgm:prSet presAssocID="{7D2B7084-9800-40F6-933E-DB35B98C2BDD}" presName="bgRect" presStyleLbl="bgShp" presStyleIdx="2" presStyleCnt="3"/>
      <dgm:spPr/>
    </dgm:pt>
    <dgm:pt modelId="{3FB68A93-66F5-493B-8F1E-47FB56DACF84}" type="pres">
      <dgm:prSet presAssocID="{7D2B7084-9800-40F6-933E-DB35B98C2B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3 estrutura de tópicos"/>
        </a:ext>
      </dgm:extLst>
    </dgm:pt>
    <dgm:pt modelId="{A04760B6-61B0-4E78-ABDB-943687CC072B}" type="pres">
      <dgm:prSet presAssocID="{7D2B7084-9800-40F6-933E-DB35B98C2BDD}" presName="spaceRect" presStyleCnt="0"/>
      <dgm:spPr/>
    </dgm:pt>
    <dgm:pt modelId="{3BC71525-CF9B-41EF-B34E-DECE9F9C9385}" type="pres">
      <dgm:prSet presAssocID="{7D2B7084-9800-40F6-933E-DB35B98C2B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9A2C20-82A9-41FB-9A5B-6C825A07C9BE}" type="presOf" srcId="{DE4D9FCE-1087-4575-8B7E-6884391CFEC3}" destId="{B892C576-CE75-479C-BD8E-D8506EEC0EDB}" srcOrd="0" destOrd="0" presId="urn:microsoft.com/office/officeart/2018/2/layout/IconVerticalSolidList"/>
    <dgm:cxn modelId="{7995C058-6C65-4A9B-A223-02DD943F2D7C}" srcId="{51EE22AC-478E-4FC1-AED8-9E09D2E2811C}" destId="{7D2B7084-9800-40F6-933E-DB35B98C2BDD}" srcOrd="2" destOrd="0" parTransId="{6D6E296F-856B-48B4-AB64-C0317B15DC47}" sibTransId="{2A57951B-CB83-4159-9B22-209C990FCAC0}"/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C9F481CF-AF95-43B5-9B0B-93EBB215627C}" srcId="{51EE22AC-478E-4FC1-AED8-9E09D2E2811C}" destId="{DE4D9FCE-1087-4575-8B7E-6884391CFEC3}" srcOrd="1" destOrd="0" parTransId="{F0F6DC5B-8611-4A5C-BEDA-7A2DBD73D4F5}" sibTransId="{CD9242F8-779A-482B-87C9-CD0D92214B97}"/>
    <dgm:cxn modelId="{192FBCCF-45AC-4672-95F4-99DEF16D9385}" type="presOf" srcId="{7D2B7084-9800-40F6-933E-DB35B98C2BDD}" destId="{3BC71525-CF9B-41EF-B34E-DECE9F9C9385}" srcOrd="0" destOrd="0" presId="urn:microsoft.com/office/officeart/2018/2/layout/IconVerticalSolidList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  <dgm:cxn modelId="{4C4C572E-3AC1-4E5C-B8C7-A67D3189AF2F}" type="presParOf" srcId="{A28D41FD-7C09-4C66-897E-B53C65583A15}" destId="{A7713D8B-9A58-4B5F-AE76-76A1CD0DDEA9}" srcOrd="1" destOrd="0" presId="urn:microsoft.com/office/officeart/2018/2/layout/IconVerticalSolidList"/>
    <dgm:cxn modelId="{C2B5EDC3-0B91-411E-9788-624AF4DE6D96}" type="presParOf" srcId="{A28D41FD-7C09-4C66-897E-B53C65583A15}" destId="{39E5339C-70A0-4E96-BEF8-48E121ACFFB6}" srcOrd="2" destOrd="0" presId="urn:microsoft.com/office/officeart/2018/2/layout/IconVerticalSolidList"/>
    <dgm:cxn modelId="{0A85D14E-7152-4F16-9812-21A55CAF1BF7}" type="presParOf" srcId="{39E5339C-70A0-4E96-BEF8-48E121ACFFB6}" destId="{ACD8B97C-A1CD-4E9B-8FB7-3A19A2DA39DA}" srcOrd="0" destOrd="0" presId="urn:microsoft.com/office/officeart/2018/2/layout/IconVerticalSolidList"/>
    <dgm:cxn modelId="{C2C649FB-289D-41AB-BE61-1B446F955E2C}" type="presParOf" srcId="{39E5339C-70A0-4E96-BEF8-48E121ACFFB6}" destId="{7E824286-5403-42CF-B6A7-E4CDDEA1B40B}" srcOrd="1" destOrd="0" presId="urn:microsoft.com/office/officeart/2018/2/layout/IconVerticalSolidList"/>
    <dgm:cxn modelId="{E8D71D28-CD04-48EA-84FD-81228BDF454A}" type="presParOf" srcId="{39E5339C-70A0-4E96-BEF8-48E121ACFFB6}" destId="{9AB34236-CEB4-4285-9755-4D9505818F8B}" srcOrd="2" destOrd="0" presId="urn:microsoft.com/office/officeart/2018/2/layout/IconVerticalSolidList"/>
    <dgm:cxn modelId="{AE661017-CAF5-4580-A935-F63180468320}" type="presParOf" srcId="{39E5339C-70A0-4E96-BEF8-48E121ACFFB6}" destId="{B892C576-CE75-479C-BD8E-D8506EEC0EDB}" srcOrd="3" destOrd="0" presId="urn:microsoft.com/office/officeart/2018/2/layout/IconVerticalSolidList"/>
    <dgm:cxn modelId="{2682EB24-2D83-4707-848F-60A5ACBAFA4F}" type="presParOf" srcId="{A28D41FD-7C09-4C66-897E-B53C65583A15}" destId="{6273FF3A-A82A-420C-A7D5-7D329CD6D771}" srcOrd="3" destOrd="0" presId="urn:microsoft.com/office/officeart/2018/2/layout/IconVerticalSolidList"/>
    <dgm:cxn modelId="{302A1D33-CFC0-48CB-A55E-CA84C0296AC2}" type="presParOf" srcId="{A28D41FD-7C09-4C66-897E-B53C65583A15}" destId="{F5BB3FD2-8033-4B1E-91E2-FDB0849E26D0}" srcOrd="4" destOrd="0" presId="urn:microsoft.com/office/officeart/2018/2/layout/IconVerticalSolidList"/>
    <dgm:cxn modelId="{EDDD5844-F18F-4F16-A9EC-24EFC97A4846}" type="presParOf" srcId="{F5BB3FD2-8033-4B1E-91E2-FDB0849E26D0}" destId="{D9871C5B-CB1D-4C41-9031-87E8789C8A92}" srcOrd="0" destOrd="0" presId="urn:microsoft.com/office/officeart/2018/2/layout/IconVerticalSolidList"/>
    <dgm:cxn modelId="{2EB860D8-EF0B-4775-AAD0-0CBB29AB8B5F}" type="presParOf" srcId="{F5BB3FD2-8033-4B1E-91E2-FDB0849E26D0}" destId="{3FB68A93-66F5-493B-8F1E-47FB56DACF84}" srcOrd="1" destOrd="0" presId="urn:microsoft.com/office/officeart/2018/2/layout/IconVerticalSolidList"/>
    <dgm:cxn modelId="{B616216E-E78F-4C8C-8822-2DEF07752BFA}" type="presParOf" srcId="{F5BB3FD2-8033-4B1E-91E2-FDB0849E26D0}" destId="{A04760B6-61B0-4E78-ABDB-943687CC072B}" srcOrd="2" destOrd="0" presId="urn:microsoft.com/office/officeart/2018/2/layout/IconVerticalSolidList"/>
    <dgm:cxn modelId="{62B259BA-0A44-4595-9710-8A39CAA10198}" type="presParOf" srcId="{F5BB3FD2-8033-4B1E-91E2-FDB0849E26D0}" destId="{3BC71525-CF9B-41EF-B34E-DECE9F9C93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/>
            <a:t>Permite modificar e colar no editor de código, o texto que você copiou para a área de transferência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Permite</a:t>
          </a:r>
          <a:r>
            <a:rPr lang="en-US" dirty="0"/>
            <a:t> duas </a:t>
          </a:r>
          <a:r>
            <a:rPr lang="en-US" dirty="0" err="1"/>
            <a:t>ou</a:t>
          </a:r>
          <a:r>
            <a:rPr lang="en-US" dirty="0"/>
            <a:t> </a:t>
          </a:r>
          <a:r>
            <a:rPr lang="en-US" dirty="0" err="1"/>
            <a:t>mais</a:t>
          </a:r>
          <a:r>
            <a:rPr lang="en-US" dirty="0"/>
            <a:t> </a:t>
          </a:r>
          <a:r>
            <a:rPr lang="en-US" dirty="0" err="1"/>
            <a:t>instâncias</a:t>
          </a:r>
          <a:r>
            <a:rPr lang="en-US" dirty="0"/>
            <a:t> da IDE </a:t>
          </a:r>
          <a:r>
            <a:rPr lang="en-US" dirty="0" err="1"/>
            <a:t>aberta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máquina</a:t>
          </a:r>
          <a:r>
            <a:rPr lang="en-US" dirty="0"/>
            <a:t>, </a:t>
          </a:r>
          <a:r>
            <a:rPr lang="en-US" dirty="0" err="1"/>
            <a:t>usando</a:t>
          </a:r>
          <a:r>
            <a:rPr lang="en-US" dirty="0"/>
            <a:t> a </a:t>
          </a:r>
          <a:r>
            <a:rPr lang="en-US" dirty="0" err="1"/>
            <a:t>mesma</a:t>
          </a:r>
          <a:r>
            <a:rPr lang="en-US" dirty="0"/>
            <a:t> </a:t>
          </a:r>
          <a:r>
            <a:rPr lang="en-US" dirty="0" err="1"/>
            <a:t>instalação</a:t>
          </a:r>
          <a:r>
            <a:rPr lang="en-US" dirty="0"/>
            <a:t>, </a:t>
          </a:r>
          <a:r>
            <a:rPr lang="en-US" dirty="0" err="1"/>
            <a:t>porém</a:t>
          </a:r>
          <a:r>
            <a:rPr lang="en-US" dirty="0"/>
            <a:t> com </a:t>
          </a:r>
          <a:r>
            <a:rPr lang="en-US" dirty="0" err="1"/>
            <a:t>recursos</a:t>
          </a:r>
          <a:r>
            <a:rPr lang="en-US" dirty="0"/>
            <a:t> e components </a:t>
          </a:r>
          <a:r>
            <a:rPr lang="en-US" dirty="0" err="1"/>
            <a:t>diferentes</a:t>
          </a:r>
          <a:r>
            <a:rPr lang="en-US" dirty="0"/>
            <a:t>, </a:t>
          </a:r>
          <a:r>
            <a:rPr lang="en-US" dirty="0" err="1"/>
            <a:t>como</a:t>
          </a:r>
          <a:r>
            <a:rPr lang="en-US" dirty="0"/>
            <a:t> se </a:t>
          </a:r>
          <a:r>
            <a:rPr lang="en-US" dirty="0" err="1"/>
            <a:t>fossem</a:t>
          </a:r>
          <a:r>
            <a:rPr lang="en-US" dirty="0"/>
            <a:t> </a:t>
          </a:r>
          <a:r>
            <a:rPr lang="en-US" dirty="0" err="1"/>
            <a:t>dois</a:t>
          </a:r>
          <a:r>
            <a:rPr lang="en-US" dirty="0"/>
            <a:t> Delphi </a:t>
          </a:r>
          <a:r>
            <a:rPr lang="en-US" dirty="0" err="1"/>
            <a:t>instalados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</dgm:ptLst>
  <dgm:cxnLst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/>
            <a:t>Permite que você trabalhe com duas ou mais </a:t>
          </a:r>
          <a:r>
            <a:rPr lang="pt-BR" b="0" i="0" dirty="0" err="1"/>
            <a:t>units</a:t>
          </a:r>
          <a:r>
            <a:rPr lang="pt-BR" b="0" i="0" dirty="0"/>
            <a:t> ao mesmo tempo dividindo a tela ao meio, podendo ver o layout do formulário por exemplo e alterando seu código fonte ao mesmo tempo</a:t>
          </a:r>
          <a:endParaRPr lang="en-US" dirty="0"/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 custScaleY="158800" custLinFactNeighborY="4503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 custScaleY="149366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E7B546-7C68-4747-A12C-B9C1F3F95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Um breakpoint </a:t>
          </a:r>
          <a:r>
            <a:rPr lang="en-US" dirty="0" err="1"/>
            <a:t>não</a:t>
          </a:r>
          <a:r>
            <a:rPr lang="en-US" dirty="0"/>
            <a:t> é </a:t>
          </a:r>
          <a:r>
            <a:rPr lang="en-US" dirty="0" err="1"/>
            <a:t>apenas</a:t>
          </a:r>
          <a:r>
            <a:rPr lang="en-US" dirty="0"/>
            <a:t>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bolinha</a:t>
          </a:r>
          <a:r>
            <a:rPr lang="en-US" dirty="0"/>
            <a:t> </a:t>
          </a:r>
          <a:r>
            <a:rPr lang="en-US" dirty="0" err="1"/>
            <a:t>vermelha</a:t>
          </a:r>
          <a:r>
            <a:rPr lang="en-US" dirty="0"/>
            <a:t> no </a:t>
          </a:r>
          <a:r>
            <a:rPr lang="en-US" dirty="0" err="1"/>
            <a:t>seu</a:t>
          </a:r>
          <a:r>
            <a:rPr lang="en-US" dirty="0"/>
            <a:t> editor de </a:t>
          </a:r>
          <a:r>
            <a:rPr lang="en-US" dirty="0" err="1"/>
            <a:t>código</a:t>
          </a:r>
          <a:r>
            <a:rPr lang="en-US" dirty="0"/>
            <a:t>!!! Explore </a:t>
          </a:r>
          <a:r>
            <a:rPr lang="en-US" dirty="0" err="1"/>
            <a:t>suas</a:t>
          </a:r>
          <a:r>
            <a:rPr lang="en-US" dirty="0"/>
            <a:t> </a:t>
          </a:r>
          <a:r>
            <a:rPr lang="en-US" dirty="0" err="1"/>
            <a:t>propriedades</a:t>
          </a:r>
          <a:r>
            <a:rPr lang="en-US" dirty="0"/>
            <a:t>…</a:t>
          </a:r>
        </a:p>
      </dgm:t>
    </dgm:pt>
    <dgm:pt modelId="{AF4A4E04-5028-458B-8033-9929714D2619}" type="parTrans" cxnId="{7FF25CA7-F781-4214-89FF-2C30BF3A1203}">
      <dgm:prSet/>
      <dgm:spPr/>
      <dgm:t>
        <a:bodyPr/>
        <a:lstStyle/>
        <a:p>
          <a:endParaRPr lang="en-US"/>
        </a:p>
      </dgm:t>
    </dgm:pt>
    <dgm:pt modelId="{D40C24BE-BDE4-485F-8CB0-AF1EBE8F06AC}" type="sibTrans" cxnId="{7FF25CA7-F781-4214-89FF-2C30BF3A1203}">
      <dgm:prSet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  <dgm:pt modelId="{27ABD39C-1619-4866-B16A-AE5E5C42263B}" type="pres">
      <dgm:prSet presAssocID="{BCE7B546-7C68-4747-A12C-B9C1F3F95F93}" presName="compNode" presStyleCnt="0"/>
      <dgm:spPr/>
    </dgm:pt>
    <dgm:pt modelId="{58171E7B-FD7F-47BE-9E58-78FBDA3091B7}" type="pres">
      <dgm:prSet presAssocID="{BCE7B546-7C68-4747-A12C-B9C1F3F95F93}" presName="bgRect" presStyleLbl="bgShp" presStyleIdx="0" presStyleCnt="1"/>
      <dgm:spPr/>
    </dgm:pt>
    <dgm:pt modelId="{23471EE0-6314-4B1D-9C3F-50665D2A3868}" type="pres">
      <dgm:prSet presAssocID="{BCE7B546-7C68-4747-A12C-B9C1F3F95F9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o 1 estrutura de tópicos"/>
        </a:ext>
      </dgm:extLst>
    </dgm:pt>
    <dgm:pt modelId="{65B6243C-2D89-408A-A07A-1718BACB8E7F}" type="pres">
      <dgm:prSet presAssocID="{BCE7B546-7C68-4747-A12C-B9C1F3F95F93}" presName="spaceRect" presStyleCnt="0"/>
      <dgm:spPr/>
    </dgm:pt>
    <dgm:pt modelId="{EA0C117E-3437-41E6-AFA5-6F49566371F9}" type="pres">
      <dgm:prSet presAssocID="{BCE7B546-7C68-4747-A12C-B9C1F3F95F9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FF25CA7-F781-4214-89FF-2C30BF3A1203}" srcId="{51EE22AC-478E-4FC1-AED8-9E09D2E2811C}" destId="{BCE7B546-7C68-4747-A12C-B9C1F3F95F93}" srcOrd="0" destOrd="0" parTransId="{AF4A4E04-5028-458B-8033-9929714D2619}" sibTransId="{D40C24BE-BDE4-485F-8CB0-AF1EBE8F06AC}"/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  <dgm:cxn modelId="{C4D37FFE-43E9-4C7B-A17E-8A84B177BE51}" type="presOf" srcId="{BCE7B546-7C68-4747-A12C-B9C1F3F95F93}" destId="{EA0C117E-3437-41E6-AFA5-6F49566371F9}" srcOrd="0" destOrd="0" presId="urn:microsoft.com/office/officeart/2018/2/layout/IconVerticalSolidList"/>
    <dgm:cxn modelId="{60F62BDE-6ADC-4E10-A328-9450E56B9FE2}" type="presParOf" srcId="{A28D41FD-7C09-4C66-897E-B53C65583A15}" destId="{27ABD39C-1619-4866-B16A-AE5E5C42263B}" srcOrd="0" destOrd="0" presId="urn:microsoft.com/office/officeart/2018/2/layout/IconVerticalSolidList"/>
    <dgm:cxn modelId="{9620FE7A-CE84-4E6D-870A-0FA30FAE3B81}" type="presParOf" srcId="{27ABD39C-1619-4866-B16A-AE5E5C42263B}" destId="{58171E7B-FD7F-47BE-9E58-78FBDA3091B7}" srcOrd="0" destOrd="0" presId="urn:microsoft.com/office/officeart/2018/2/layout/IconVerticalSolidList"/>
    <dgm:cxn modelId="{2E00A61A-CB50-4544-8A9D-425ED2E363BE}" type="presParOf" srcId="{27ABD39C-1619-4866-B16A-AE5E5C42263B}" destId="{23471EE0-6314-4B1D-9C3F-50665D2A3868}" srcOrd="1" destOrd="0" presId="urn:microsoft.com/office/officeart/2018/2/layout/IconVerticalSolidList"/>
    <dgm:cxn modelId="{6168CA03-711E-4F1C-A7E8-D3323A38F2C8}" type="presParOf" srcId="{27ABD39C-1619-4866-B16A-AE5E5C42263B}" destId="{65B6243C-2D89-408A-A07A-1718BACB8E7F}" srcOrd="2" destOrd="0" presId="urn:microsoft.com/office/officeart/2018/2/layout/IconVerticalSolidList"/>
    <dgm:cxn modelId="{F9D1A78E-3F34-4175-9A32-27254B1B06B3}" type="presParOf" srcId="{27ABD39C-1619-4866-B16A-AE5E5C42263B}" destId="{EA0C117E-3437-41E6-AFA5-6F49566371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</dgm:ptLst>
  <dgm:cxnLst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EE22AC-478E-4FC1-AED8-9E09D2E281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8D41FD-7C09-4C66-897E-B53C65583A15}" type="pres">
      <dgm:prSet presAssocID="{51EE22AC-478E-4FC1-AED8-9E09D2E2811C}" presName="root" presStyleCnt="0">
        <dgm:presLayoutVars>
          <dgm:dir/>
          <dgm:resizeHandles val="exact"/>
        </dgm:presLayoutVars>
      </dgm:prSet>
      <dgm:spPr/>
    </dgm:pt>
  </dgm:ptLst>
  <dgm:cxnLst>
    <dgm:cxn modelId="{2956EDEB-D839-415F-B597-55A03C54E536}" type="presOf" srcId="{51EE22AC-478E-4FC1-AED8-9E09D2E2811C}" destId="{A28D41FD-7C09-4C66-897E-B53C65583A1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630004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891698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630004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>
              <a:solidFill>
                <a:srgbClr val="000000"/>
              </a:solidFill>
              <a:effectLst/>
            </a:rPr>
            <a:t>De forma resumida, o Record macro serve para gravar os “passos” realizados pelo programador, e então, quando desejado, executar de maneira automatizada</a:t>
          </a:r>
          <a:endParaRPr lang="en-US" sz="2000" kern="1200" dirty="0"/>
        </a:p>
      </dsp:txBody>
      <dsp:txXfrm>
        <a:off x="1343362" y="630004"/>
        <a:ext cx="9163093" cy="1163084"/>
      </dsp:txXfrm>
    </dsp:sp>
    <dsp:sp modelId="{ACD8B97C-A1CD-4E9B-8FB7-3A19A2DA39DA}">
      <dsp:nvSpPr>
        <dsp:cNvPr id="0" name=""/>
        <dsp:cNvSpPr/>
      </dsp:nvSpPr>
      <dsp:spPr>
        <a:xfrm>
          <a:off x="0" y="2083859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24286-5403-42CF-B6A7-E4CDDEA1B40B}">
      <dsp:nvSpPr>
        <dsp:cNvPr id="0" name=""/>
        <dsp:cNvSpPr/>
      </dsp:nvSpPr>
      <dsp:spPr>
        <a:xfrm>
          <a:off x="351833" y="2345553"/>
          <a:ext cx="639696" cy="639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C576-CE75-479C-BD8E-D8506EEC0EDB}">
      <dsp:nvSpPr>
        <dsp:cNvPr id="0" name=""/>
        <dsp:cNvSpPr/>
      </dsp:nvSpPr>
      <dsp:spPr>
        <a:xfrm>
          <a:off x="1343362" y="2083859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0000"/>
              </a:solidFill>
            </a:rPr>
            <a:t>Você pode ter apenas uma macro de cada vez, portanto, quando você grava outra macro, ela substitui a macro existente</a:t>
          </a:r>
          <a:endParaRPr lang="en-US" sz="2000" kern="1200" dirty="0"/>
        </a:p>
      </dsp:txBody>
      <dsp:txXfrm>
        <a:off x="1343362" y="2083859"/>
        <a:ext cx="9163093" cy="11630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630004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891698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630004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i="0" kern="1200" dirty="0">
              <a:solidFill>
                <a:srgbClr val="000000"/>
              </a:solidFill>
              <a:effectLst/>
            </a:rPr>
            <a:t>Sem o SCOPEDENUMS o código pode levar ambiguidade, pois valores como </a:t>
          </a:r>
          <a:r>
            <a:rPr lang="pt-BR" sz="1900" b="0" i="0" kern="1200" dirty="0" err="1">
              <a:solidFill>
                <a:srgbClr val="000000"/>
              </a:solidFill>
              <a:effectLst/>
            </a:rPr>
            <a:t>Red</a:t>
          </a:r>
          <a:r>
            <a:rPr lang="pt-BR" sz="1900" b="0" i="0" kern="1200" dirty="0">
              <a:solidFill>
                <a:srgbClr val="000000"/>
              </a:solidFill>
              <a:effectLst/>
            </a:rPr>
            <a:t> e Green são comuns a ambos os </a:t>
          </a:r>
          <a:r>
            <a:rPr lang="pt-BR" sz="1900" b="0" i="0" kern="1200" dirty="0" err="1">
              <a:solidFill>
                <a:srgbClr val="000000"/>
              </a:solidFill>
              <a:effectLst/>
            </a:rPr>
            <a:t>enums</a:t>
          </a:r>
          <a:r>
            <a:rPr lang="pt-BR" sz="1900" b="0" i="0" kern="1200" dirty="0">
              <a:solidFill>
                <a:srgbClr val="000000"/>
              </a:solidFill>
              <a:effectLst/>
            </a:rPr>
            <a:t> </a:t>
          </a:r>
          <a:r>
            <a:rPr lang="pt-BR" sz="1900" b="0" i="0" kern="1200" dirty="0" err="1">
              <a:solidFill>
                <a:srgbClr val="000000"/>
              </a:solidFill>
              <a:effectLst/>
            </a:rPr>
            <a:t>TColor</a:t>
          </a:r>
          <a:r>
            <a:rPr lang="pt-BR" sz="1900" b="0" i="0" kern="1200" dirty="0">
              <a:solidFill>
                <a:srgbClr val="000000"/>
              </a:solidFill>
              <a:effectLst/>
            </a:rPr>
            <a:t> e </a:t>
          </a:r>
          <a:r>
            <a:rPr lang="pt-BR" sz="1900" b="0" i="0" kern="1200" dirty="0" err="1">
              <a:solidFill>
                <a:srgbClr val="000000"/>
              </a:solidFill>
              <a:effectLst/>
            </a:rPr>
            <a:t>TStatus</a:t>
          </a:r>
          <a:r>
            <a:rPr lang="pt-BR" sz="1900" b="0" i="0" kern="1200" dirty="0">
              <a:solidFill>
                <a:srgbClr val="000000"/>
              </a:solidFill>
              <a:effectLst/>
            </a:rPr>
            <a:t>. </a:t>
          </a:r>
          <a:r>
            <a:rPr lang="pt-BR" sz="1900" b="1" i="0" kern="1200" dirty="0">
              <a:solidFill>
                <a:srgbClr val="000000"/>
              </a:solidFill>
              <a:effectLst/>
            </a:rPr>
            <a:t>Isso pode resultar em erros de compilação ou comportamento inesperado.</a:t>
          </a:r>
          <a:endParaRPr lang="en-US" sz="1900" b="1" kern="1200" dirty="0"/>
        </a:p>
      </dsp:txBody>
      <dsp:txXfrm>
        <a:off x="1343362" y="630004"/>
        <a:ext cx="9163093" cy="1163084"/>
      </dsp:txXfrm>
    </dsp:sp>
    <dsp:sp modelId="{ACD8B97C-A1CD-4E9B-8FB7-3A19A2DA39DA}">
      <dsp:nvSpPr>
        <dsp:cNvPr id="0" name=""/>
        <dsp:cNvSpPr/>
      </dsp:nvSpPr>
      <dsp:spPr>
        <a:xfrm>
          <a:off x="0" y="2083859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24286-5403-42CF-B6A7-E4CDDEA1B40B}">
      <dsp:nvSpPr>
        <dsp:cNvPr id="0" name=""/>
        <dsp:cNvSpPr/>
      </dsp:nvSpPr>
      <dsp:spPr>
        <a:xfrm>
          <a:off x="351833" y="2345553"/>
          <a:ext cx="639696" cy="639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C576-CE75-479C-BD8E-D8506EEC0EDB}">
      <dsp:nvSpPr>
        <dsp:cNvPr id="0" name=""/>
        <dsp:cNvSpPr/>
      </dsp:nvSpPr>
      <dsp:spPr>
        <a:xfrm>
          <a:off x="1343362" y="2083859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rgbClr val="000000"/>
              </a:solidFill>
            </a:rPr>
            <a:t>Com o SCOPEDENUMS os valores do enum são referenciados pelo nome do tipo, </a:t>
          </a:r>
          <a:r>
            <a:rPr lang="pt-BR" sz="1900" kern="1200" dirty="0" err="1">
              <a:solidFill>
                <a:srgbClr val="000000"/>
              </a:solidFill>
            </a:rPr>
            <a:t>TColor.Red</a:t>
          </a:r>
          <a:r>
            <a:rPr lang="pt-BR" sz="1900" kern="1200" dirty="0">
              <a:solidFill>
                <a:srgbClr val="000000"/>
              </a:solidFill>
            </a:rPr>
            <a:t> ou </a:t>
          </a:r>
          <a:r>
            <a:rPr lang="pt-BR" sz="1900" kern="1200" dirty="0" err="1">
              <a:solidFill>
                <a:srgbClr val="000000"/>
              </a:solidFill>
            </a:rPr>
            <a:t>TStatus.Red</a:t>
          </a:r>
          <a:r>
            <a:rPr lang="pt-BR" sz="1900" kern="1200" dirty="0">
              <a:solidFill>
                <a:srgbClr val="000000"/>
              </a:solidFill>
            </a:rPr>
            <a:t>, eliminando qualquer ambiguidade e tornando o </a:t>
          </a:r>
          <a:r>
            <a:rPr lang="pt-BR" sz="1900" b="1" kern="1200" dirty="0">
              <a:solidFill>
                <a:srgbClr val="000000"/>
              </a:solidFill>
            </a:rPr>
            <a:t>código mais seguro e claro</a:t>
          </a:r>
          <a:r>
            <a:rPr lang="pt-BR" sz="1900" kern="1200" dirty="0">
              <a:solidFill>
                <a:srgbClr val="000000"/>
              </a:solidFill>
            </a:rPr>
            <a:t>.</a:t>
          </a:r>
          <a:endParaRPr lang="en-US" sz="1900" kern="1200" dirty="0"/>
        </a:p>
      </dsp:txBody>
      <dsp:txXfrm>
        <a:off x="1343362" y="2083859"/>
        <a:ext cx="9163093" cy="11630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O </a:t>
          </a:r>
          <a:r>
            <a:rPr lang="pt-BR" sz="2500" kern="1200" dirty="0" err="1"/>
            <a:t>History</a:t>
          </a:r>
          <a:r>
            <a:rPr lang="pt-BR" sz="2500" kern="1200" dirty="0"/>
            <a:t> Manager permite que você veja e compare versões de um arquivo gerenciado pela IDE.</a:t>
          </a:r>
          <a:endParaRPr lang="en-US" sz="2500" kern="1200" dirty="0"/>
        </a:p>
      </dsp:txBody>
      <dsp:txXfrm>
        <a:off x="1343362" y="1356931"/>
        <a:ext cx="9163093" cy="11630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Permite</a:t>
          </a:r>
          <a:r>
            <a:rPr lang="en-US" sz="2500" kern="1200" dirty="0"/>
            <a:t> </a:t>
          </a:r>
          <a:r>
            <a:rPr lang="en-US" sz="2500" kern="1200" dirty="0" err="1"/>
            <a:t>alterar</a:t>
          </a:r>
          <a:r>
            <a:rPr lang="en-US" sz="2500" kern="1200" dirty="0"/>
            <a:t> a </a:t>
          </a:r>
          <a:r>
            <a:rPr lang="en-US" sz="2500" kern="1200" dirty="0" err="1"/>
            <a:t>ação</a:t>
          </a:r>
          <a:r>
            <a:rPr lang="en-US" sz="2500" kern="1200" dirty="0"/>
            <a:t> que </a:t>
          </a:r>
          <a:r>
            <a:rPr lang="en-US" sz="2500" kern="1200" dirty="0" err="1"/>
            <a:t>será</a:t>
          </a:r>
          <a:r>
            <a:rPr lang="en-US" sz="2500" kern="1200" dirty="0"/>
            <a:t> </a:t>
          </a:r>
          <a:r>
            <a:rPr lang="en-US" sz="2500" kern="1200" dirty="0" err="1"/>
            <a:t>executada</a:t>
          </a:r>
          <a:r>
            <a:rPr lang="en-US" sz="2500" kern="1200" dirty="0"/>
            <a:t> </a:t>
          </a:r>
          <a:r>
            <a:rPr lang="en-US" sz="2500" kern="1200" dirty="0" err="1"/>
            <a:t>ao</a:t>
          </a:r>
          <a:r>
            <a:rPr lang="en-US" sz="2500" kern="1200" dirty="0"/>
            <a:t> </a:t>
          </a:r>
          <a:r>
            <a:rPr lang="en-US" sz="2500" kern="1200" dirty="0" err="1"/>
            <a:t>acionar</a:t>
          </a:r>
          <a:r>
            <a:rPr lang="en-US" sz="2500" kern="1200" dirty="0"/>
            <a:t> um </a:t>
          </a:r>
          <a:r>
            <a:rPr lang="en-US" sz="2500" kern="1200" dirty="0" err="1"/>
            <a:t>determinado</a:t>
          </a:r>
          <a:r>
            <a:rPr lang="en-US" sz="2500" kern="1200" dirty="0"/>
            <a:t> </a:t>
          </a:r>
          <a:r>
            <a:rPr lang="en-US" sz="2500" kern="1200" dirty="0" err="1"/>
            <a:t>operador</a:t>
          </a:r>
          <a:endParaRPr lang="en-US" sz="2500" kern="1200" dirty="0"/>
        </a:p>
      </dsp:txBody>
      <dsp:txXfrm>
        <a:off x="1343362" y="1356931"/>
        <a:ext cx="9163093" cy="11630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Padrão</a:t>
          </a:r>
          <a:r>
            <a:rPr lang="en-US" sz="2500" kern="1200" dirty="0"/>
            <a:t> para </a:t>
          </a:r>
          <a:r>
            <a:rPr lang="en-US" sz="2500" kern="1200" dirty="0" err="1"/>
            <a:t>documentação</a:t>
          </a:r>
          <a:r>
            <a:rPr lang="en-US" sz="2500" kern="1200" dirty="0"/>
            <a:t> de </a:t>
          </a:r>
          <a:r>
            <a:rPr lang="en-US" sz="2500" kern="1200" dirty="0" err="1"/>
            <a:t>códigos</a:t>
          </a:r>
          <a:r>
            <a:rPr lang="en-US" sz="2500" kern="1200" dirty="0"/>
            <a:t> </a:t>
          </a:r>
          <a:r>
            <a:rPr lang="en-US" sz="2500" kern="1200" dirty="0" err="1"/>
            <a:t>em</a:t>
          </a:r>
          <a:r>
            <a:rPr lang="en-US" sz="2500" kern="1200" dirty="0"/>
            <a:t> </a:t>
          </a:r>
          <a:r>
            <a:rPr lang="en-US" sz="2500" kern="1200" dirty="0" err="1"/>
            <a:t>várias</a:t>
          </a:r>
          <a:r>
            <a:rPr lang="en-US" sz="2500" kern="1200" dirty="0"/>
            <a:t> </a:t>
          </a:r>
          <a:r>
            <a:rPr lang="en-US" sz="2500" kern="1200" dirty="0" err="1"/>
            <a:t>linguagens</a:t>
          </a:r>
          <a:r>
            <a:rPr lang="en-US" sz="2500" kern="1200" dirty="0"/>
            <a:t> de </a:t>
          </a:r>
          <a:r>
            <a:rPr lang="en-US" sz="2500" kern="1200" dirty="0" err="1"/>
            <a:t>programação</a:t>
          </a:r>
          <a:r>
            <a:rPr lang="en-US" sz="2500" kern="1200" dirty="0"/>
            <a:t> (</a:t>
          </a:r>
          <a:r>
            <a:rPr lang="en-US" sz="2500" kern="1200" dirty="0" err="1"/>
            <a:t>não</a:t>
          </a:r>
          <a:r>
            <a:rPr lang="en-US" sz="2500" kern="1200" dirty="0"/>
            <a:t> é </a:t>
          </a:r>
          <a:r>
            <a:rPr lang="en-US" sz="2500" kern="1200" dirty="0" err="1"/>
            <a:t>nativo</a:t>
          </a:r>
          <a:r>
            <a:rPr lang="en-US" sz="2500" kern="1200" dirty="0"/>
            <a:t> do Delphi) e </a:t>
          </a:r>
          <a:r>
            <a:rPr lang="en-US" sz="2500" kern="1200" dirty="0" err="1"/>
            <a:t>exibidos</a:t>
          </a:r>
          <a:r>
            <a:rPr lang="en-US" sz="2500" kern="1200" dirty="0"/>
            <a:t> </a:t>
          </a:r>
          <a:r>
            <a:rPr lang="en-US" sz="2500" kern="1200" dirty="0" err="1"/>
            <a:t>pelo</a:t>
          </a:r>
          <a:r>
            <a:rPr lang="en-US" sz="2500" kern="1200" dirty="0"/>
            <a:t> Help Insight</a:t>
          </a:r>
        </a:p>
      </dsp:txBody>
      <dsp:txXfrm>
        <a:off x="1343362" y="1356931"/>
        <a:ext cx="9163093" cy="116308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473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34997" y="249644"/>
          <a:ext cx="609085" cy="609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279080" y="473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i="0" kern="1200" dirty="0"/>
            <a:t>Permite mapear conexões com banco de dados e explorar seus recursos</a:t>
          </a:r>
          <a:endParaRPr lang="en-US" sz="2500" kern="1200" dirty="0"/>
        </a:p>
      </dsp:txBody>
      <dsp:txXfrm>
        <a:off x="1279080" y="473"/>
        <a:ext cx="9227375" cy="1107428"/>
      </dsp:txXfrm>
    </dsp:sp>
    <dsp:sp modelId="{ACD8B97C-A1CD-4E9B-8FB7-3A19A2DA39DA}">
      <dsp:nvSpPr>
        <dsp:cNvPr id="0" name=""/>
        <dsp:cNvSpPr/>
      </dsp:nvSpPr>
      <dsp:spPr>
        <a:xfrm>
          <a:off x="0" y="1384759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24286-5403-42CF-B6A7-E4CDDEA1B40B}">
      <dsp:nvSpPr>
        <dsp:cNvPr id="0" name=""/>
        <dsp:cNvSpPr/>
      </dsp:nvSpPr>
      <dsp:spPr>
        <a:xfrm>
          <a:off x="334997" y="1633931"/>
          <a:ext cx="609085" cy="609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C576-CE75-479C-BD8E-D8506EEC0EDB}">
      <dsp:nvSpPr>
        <dsp:cNvPr id="0" name=""/>
        <dsp:cNvSpPr/>
      </dsp:nvSpPr>
      <dsp:spPr>
        <a:xfrm>
          <a:off x="1279080" y="1384759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i="0" kern="1200" dirty="0"/>
            <a:t>Permite arrastar as conexões para a tela, assim como </a:t>
          </a:r>
          <a:r>
            <a:rPr lang="pt-BR" sz="2500" b="0" i="0" kern="1200" dirty="0" err="1"/>
            <a:t>querys</a:t>
          </a:r>
          <a:r>
            <a:rPr lang="pt-BR" sz="2500" b="0" i="0" kern="1200" dirty="0"/>
            <a:t> prontas com </a:t>
          </a:r>
          <a:r>
            <a:rPr lang="pt-BR" sz="2500" b="0" i="0" kern="1200" dirty="0" err="1"/>
            <a:t>selects</a:t>
          </a:r>
          <a:r>
            <a:rPr lang="pt-BR" sz="2500" b="0" i="0" kern="1200" dirty="0"/>
            <a:t> em tabelas</a:t>
          </a:r>
          <a:endParaRPr lang="en-US" sz="2500" kern="1200" dirty="0"/>
        </a:p>
      </dsp:txBody>
      <dsp:txXfrm>
        <a:off x="1279080" y="1384759"/>
        <a:ext cx="9227375" cy="1107428"/>
      </dsp:txXfrm>
    </dsp:sp>
    <dsp:sp modelId="{D9871C5B-CB1D-4C41-9031-87E8789C8A92}">
      <dsp:nvSpPr>
        <dsp:cNvPr id="0" name=""/>
        <dsp:cNvSpPr/>
      </dsp:nvSpPr>
      <dsp:spPr>
        <a:xfrm>
          <a:off x="0" y="2769045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68A93-66F5-493B-8F1E-47FB56DACF84}">
      <dsp:nvSpPr>
        <dsp:cNvPr id="0" name=""/>
        <dsp:cNvSpPr/>
      </dsp:nvSpPr>
      <dsp:spPr>
        <a:xfrm>
          <a:off x="334997" y="3018217"/>
          <a:ext cx="609085" cy="609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71525-CF9B-41EF-B34E-DECE9F9C9385}">
      <dsp:nvSpPr>
        <dsp:cNvPr id="0" name=""/>
        <dsp:cNvSpPr/>
      </dsp:nvSpPr>
      <dsp:spPr>
        <a:xfrm>
          <a:off x="1279080" y="2769045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Com Fields criados nas </a:t>
          </a:r>
          <a:r>
            <a:rPr lang="pt-BR" sz="2500" kern="1200" dirty="0" err="1"/>
            <a:t>querys</a:t>
          </a:r>
          <a:r>
            <a:rPr lang="pt-BR" sz="2500" kern="1200" dirty="0"/>
            <a:t>, podemos arrastar na tela e criar </a:t>
          </a:r>
          <a:r>
            <a:rPr lang="pt-BR" sz="2500" kern="1200" dirty="0" err="1"/>
            <a:t>labels</a:t>
          </a:r>
          <a:r>
            <a:rPr lang="pt-BR" sz="2500" kern="1200" dirty="0"/>
            <a:t> e </a:t>
          </a:r>
          <a:r>
            <a:rPr lang="pt-BR" sz="2500" kern="1200" dirty="0" err="1"/>
            <a:t>edits</a:t>
          </a:r>
          <a:r>
            <a:rPr lang="pt-BR" sz="2500" kern="1200" dirty="0"/>
            <a:t> automaticamente</a:t>
          </a:r>
          <a:endParaRPr lang="en-US" sz="2500" kern="1200" dirty="0"/>
        </a:p>
      </dsp:txBody>
      <dsp:txXfrm>
        <a:off x="1279080" y="2769045"/>
        <a:ext cx="9227375" cy="11074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i="0" kern="1200" dirty="0"/>
            <a:t>Permite modificar e colar no editor de código, o texto que você copiou para a área de transferência</a:t>
          </a:r>
          <a:endParaRPr lang="en-US" sz="2500" kern="1200" dirty="0"/>
        </a:p>
      </dsp:txBody>
      <dsp:txXfrm>
        <a:off x="1343362" y="1356931"/>
        <a:ext cx="9163093" cy="1163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Permite</a:t>
          </a:r>
          <a:r>
            <a:rPr lang="en-US" sz="1900" kern="1200" dirty="0"/>
            <a:t> duas </a:t>
          </a:r>
          <a:r>
            <a:rPr lang="en-US" sz="1900" kern="1200" dirty="0" err="1"/>
            <a:t>ou</a:t>
          </a:r>
          <a:r>
            <a:rPr lang="en-US" sz="1900" kern="1200" dirty="0"/>
            <a:t> </a:t>
          </a:r>
          <a:r>
            <a:rPr lang="en-US" sz="1900" kern="1200" dirty="0" err="1"/>
            <a:t>mais</a:t>
          </a:r>
          <a:r>
            <a:rPr lang="en-US" sz="1900" kern="1200" dirty="0"/>
            <a:t> </a:t>
          </a:r>
          <a:r>
            <a:rPr lang="en-US" sz="1900" kern="1200" dirty="0" err="1"/>
            <a:t>instâncias</a:t>
          </a:r>
          <a:r>
            <a:rPr lang="en-US" sz="1900" kern="1200" dirty="0"/>
            <a:t> da IDE </a:t>
          </a:r>
          <a:r>
            <a:rPr lang="en-US" sz="1900" kern="1200" dirty="0" err="1"/>
            <a:t>aberta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</a:t>
          </a:r>
          <a:r>
            <a:rPr lang="en-US" sz="1900" kern="1200" dirty="0" err="1"/>
            <a:t>uma</a:t>
          </a:r>
          <a:r>
            <a:rPr lang="en-US" sz="1900" kern="1200" dirty="0"/>
            <a:t> </a:t>
          </a:r>
          <a:r>
            <a:rPr lang="en-US" sz="1900" kern="1200" dirty="0" err="1"/>
            <a:t>máquina</a:t>
          </a:r>
          <a:r>
            <a:rPr lang="en-US" sz="1900" kern="1200" dirty="0"/>
            <a:t>, </a:t>
          </a:r>
          <a:r>
            <a:rPr lang="en-US" sz="1900" kern="1200" dirty="0" err="1"/>
            <a:t>usando</a:t>
          </a:r>
          <a:r>
            <a:rPr lang="en-US" sz="1900" kern="1200" dirty="0"/>
            <a:t> a </a:t>
          </a:r>
          <a:r>
            <a:rPr lang="en-US" sz="1900" kern="1200" dirty="0" err="1"/>
            <a:t>mesma</a:t>
          </a:r>
          <a:r>
            <a:rPr lang="en-US" sz="1900" kern="1200" dirty="0"/>
            <a:t> </a:t>
          </a:r>
          <a:r>
            <a:rPr lang="en-US" sz="1900" kern="1200" dirty="0" err="1"/>
            <a:t>instalação</a:t>
          </a:r>
          <a:r>
            <a:rPr lang="en-US" sz="1900" kern="1200" dirty="0"/>
            <a:t>, </a:t>
          </a:r>
          <a:r>
            <a:rPr lang="en-US" sz="1900" kern="1200" dirty="0" err="1"/>
            <a:t>porém</a:t>
          </a:r>
          <a:r>
            <a:rPr lang="en-US" sz="1900" kern="1200" dirty="0"/>
            <a:t> com </a:t>
          </a:r>
          <a:r>
            <a:rPr lang="en-US" sz="1900" kern="1200" dirty="0" err="1"/>
            <a:t>recursos</a:t>
          </a:r>
          <a:r>
            <a:rPr lang="en-US" sz="1900" kern="1200" dirty="0"/>
            <a:t> e components </a:t>
          </a:r>
          <a:r>
            <a:rPr lang="en-US" sz="1900" kern="1200" dirty="0" err="1"/>
            <a:t>diferentes</a:t>
          </a:r>
          <a:r>
            <a:rPr lang="en-US" sz="1900" kern="1200" dirty="0"/>
            <a:t>, </a:t>
          </a:r>
          <a:r>
            <a:rPr lang="en-US" sz="1900" kern="1200" dirty="0" err="1"/>
            <a:t>como</a:t>
          </a:r>
          <a:r>
            <a:rPr lang="en-US" sz="1900" kern="1200" dirty="0"/>
            <a:t> se </a:t>
          </a:r>
          <a:r>
            <a:rPr lang="en-US" sz="1900" kern="1200" dirty="0" err="1"/>
            <a:t>fossem</a:t>
          </a:r>
          <a:r>
            <a:rPr lang="en-US" sz="1900" kern="1200" dirty="0"/>
            <a:t> </a:t>
          </a:r>
          <a:r>
            <a:rPr lang="en-US" sz="1900" kern="1200" dirty="0" err="1"/>
            <a:t>dois</a:t>
          </a:r>
          <a:r>
            <a:rPr lang="en-US" sz="1900" kern="1200" dirty="0"/>
            <a:t> Delphi </a:t>
          </a:r>
          <a:r>
            <a:rPr lang="en-US" sz="1900" kern="1200" dirty="0" err="1"/>
            <a:t>instalados</a:t>
          </a:r>
          <a:endParaRPr lang="en-US" sz="1900" kern="1200" dirty="0"/>
        </a:p>
      </dsp:txBody>
      <dsp:txXfrm>
        <a:off x="1343362" y="1356931"/>
        <a:ext cx="9163093" cy="11630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067358"/>
          <a:ext cx="10506456" cy="18469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069847"/>
          <a:ext cx="9163093" cy="173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0" i="0" kern="1200" dirty="0"/>
            <a:t>Permite que você trabalhe com duas ou mais </a:t>
          </a:r>
          <a:r>
            <a:rPr lang="pt-BR" sz="2300" b="0" i="0" kern="1200" dirty="0" err="1"/>
            <a:t>units</a:t>
          </a:r>
          <a:r>
            <a:rPr lang="pt-BR" sz="2300" b="0" i="0" kern="1200" dirty="0"/>
            <a:t> ao mesmo tempo dividindo a tela ao meio, podendo ver o layout do formulário por exemplo e alterando seu código fonte ao mesmo tempo</a:t>
          </a:r>
          <a:endParaRPr lang="en-US" sz="2300" kern="1200" dirty="0"/>
        </a:p>
      </dsp:txBody>
      <dsp:txXfrm>
        <a:off x="1343362" y="1069847"/>
        <a:ext cx="9163093" cy="1737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1E7B-FD7F-47BE-9E58-78FBDA3091B7}">
      <dsp:nvSpPr>
        <dsp:cNvPr id="0" name=""/>
        <dsp:cNvSpPr/>
      </dsp:nvSpPr>
      <dsp:spPr>
        <a:xfrm>
          <a:off x="0" y="1356931"/>
          <a:ext cx="10506456" cy="1163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1EE0-6314-4B1D-9C3F-50665D2A3868}">
      <dsp:nvSpPr>
        <dsp:cNvPr id="0" name=""/>
        <dsp:cNvSpPr/>
      </dsp:nvSpPr>
      <dsp:spPr>
        <a:xfrm>
          <a:off x="351833" y="1618625"/>
          <a:ext cx="639696" cy="639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117E-3437-41E6-AFA5-6F49566371F9}">
      <dsp:nvSpPr>
        <dsp:cNvPr id="0" name=""/>
        <dsp:cNvSpPr/>
      </dsp:nvSpPr>
      <dsp:spPr>
        <a:xfrm>
          <a:off x="1343362" y="1356931"/>
          <a:ext cx="9163093" cy="116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093" tIns="123093" rIns="123093" bIns="1230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Um breakpoint </a:t>
          </a:r>
          <a:r>
            <a:rPr lang="en-US" sz="2500" kern="1200" dirty="0" err="1"/>
            <a:t>não</a:t>
          </a:r>
          <a:r>
            <a:rPr lang="en-US" sz="2500" kern="1200" dirty="0"/>
            <a:t> é </a:t>
          </a:r>
          <a:r>
            <a:rPr lang="en-US" sz="2500" kern="1200" dirty="0" err="1"/>
            <a:t>apenas</a:t>
          </a:r>
          <a:r>
            <a:rPr lang="en-US" sz="2500" kern="1200" dirty="0"/>
            <a:t> </a:t>
          </a:r>
          <a:r>
            <a:rPr lang="en-US" sz="2500" kern="1200" dirty="0" err="1"/>
            <a:t>uma</a:t>
          </a:r>
          <a:r>
            <a:rPr lang="en-US" sz="2500" kern="1200" dirty="0"/>
            <a:t> </a:t>
          </a:r>
          <a:r>
            <a:rPr lang="en-US" sz="2500" kern="1200" dirty="0" err="1"/>
            <a:t>bolinha</a:t>
          </a:r>
          <a:r>
            <a:rPr lang="en-US" sz="2500" kern="1200" dirty="0"/>
            <a:t> </a:t>
          </a:r>
          <a:r>
            <a:rPr lang="en-US" sz="2500" kern="1200" dirty="0" err="1"/>
            <a:t>vermelha</a:t>
          </a:r>
          <a:r>
            <a:rPr lang="en-US" sz="2500" kern="1200" dirty="0"/>
            <a:t> no </a:t>
          </a:r>
          <a:r>
            <a:rPr lang="en-US" sz="2500" kern="1200" dirty="0" err="1"/>
            <a:t>seu</a:t>
          </a:r>
          <a:r>
            <a:rPr lang="en-US" sz="2500" kern="1200" dirty="0"/>
            <a:t> editor de </a:t>
          </a:r>
          <a:r>
            <a:rPr lang="en-US" sz="2500" kern="1200" dirty="0" err="1"/>
            <a:t>código</a:t>
          </a:r>
          <a:r>
            <a:rPr lang="en-US" sz="2500" kern="1200" dirty="0"/>
            <a:t>!!! Explore </a:t>
          </a:r>
          <a:r>
            <a:rPr lang="en-US" sz="2500" kern="1200" dirty="0" err="1"/>
            <a:t>suas</a:t>
          </a:r>
          <a:r>
            <a:rPr lang="en-US" sz="2500" kern="1200" dirty="0"/>
            <a:t> </a:t>
          </a:r>
          <a:r>
            <a:rPr lang="en-US" sz="2500" kern="1200" dirty="0" err="1"/>
            <a:t>propriedades</a:t>
          </a:r>
          <a:r>
            <a:rPr lang="en-US" sz="2500" kern="1200" dirty="0"/>
            <a:t>…</a:t>
          </a:r>
        </a:p>
      </dsp:txBody>
      <dsp:txXfrm>
        <a:off x="1343362" y="1356931"/>
        <a:ext cx="9163093" cy="11630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46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88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58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50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173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585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2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54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350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62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53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93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34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28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85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7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47943-56D2-8060-51C6-A35EC9CD1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77811-05E3-6D99-52CF-24514806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02BF31-6369-D269-AED8-31F4A25C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383C1-BF76-5A65-A54B-88C972C3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0E17EF-7DCB-A6B8-CD74-90BBF80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777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55EF4-507C-ACF8-1001-54D0AFE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EC3A9-890D-CF8F-FC0E-65159368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41819-CA51-69F4-D7B9-84A91761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EA3D97-DDDA-E86F-4411-3FF86017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4DD9F-3C7F-A6A3-EB3A-9EA16339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86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43E84-675F-DC28-BB3D-8218C8B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53B7A3-3F22-6D3F-692B-97C13F68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FE57EC-6E26-EC72-3992-55384609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100F05-2544-2B81-09C3-23CD83CD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ECDB7F-30D8-D615-B515-38954D68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1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CAA74-7E8D-F57B-8F47-72635FF6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7E0368-2F67-3E1F-2B7B-5946CBCF8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997F6-21CD-E728-3017-D051D4EC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048FFF-78D0-3E3F-F413-D94B65D2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948340-1870-CFB5-81E3-77081DE2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331FA2-873B-31F8-6164-8CE61A9E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5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F630C-6BA0-25D6-CA4E-ECAA1F7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93E49E-BC2C-C86E-BBFF-92411DD8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92840A-4212-8E86-8A02-3D385DADF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EFADAD-FF48-8EB2-DA03-6FE2BFA62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275E37-BF2B-2798-1135-F8B400595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101338-5805-F965-E8D8-8BA2A90E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1AB40C-D231-3FB7-7507-50F9A825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C010DE-2C08-38C9-1DD9-ECDDE72E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743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A4B95-1BE9-DF2E-3769-B4984B4C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79D79B-188A-E2DF-C9F8-2C5766D9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F2EC4D-0636-66FF-609C-FAF587BB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225190-0223-A431-6240-58E946A7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905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7C8A82-C6E6-9A66-67A4-6BF7E180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150E02-31DA-3851-8982-2001100A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597CF4-2BBC-D85B-112C-FBC1AECB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786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1519-C7DE-6CAF-CD62-C5BBDF63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365E2F-4D30-050B-7070-F8A773865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CC70E-E68B-4EFE-8624-69AD7342A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4DAD7F-319F-5AC7-86A7-5464A1BE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30B0F3-F0CE-366D-2C42-6BABDE25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E97BDE-DF4F-BE79-CC35-86E65E0E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81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B486-9DAB-1041-8C2E-A22CBC0B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FE1678-DB93-5BD0-BF4E-D835BDFB8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6ACEF2-2C5B-553E-74C3-455EB3BE1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F562FC-15F1-B46B-E751-77D397BD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48AD3D-A3C4-EE4A-D869-C040F12B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92520-6601-F7E5-BC0D-C70A5798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7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7EABB-754D-6FA9-D96B-30B50538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59F8F3-0255-5B55-93BB-E3C95DD5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A47466-4406-B65A-AD5C-7EE288A8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CBF332-5C2E-9514-7063-69F40DE2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9D602-5DD0-8BF7-D8D0-03386454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55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403C6A-4C29-AFE0-DFD6-ECD5FBE44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E6F8FC-81FE-B18A-804C-9CF5C4D3F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B37AE-1C39-D855-1DBE-C42F3A28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4A6BAD-EEC6-3182-033B-0DAEE544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0F8CC6-B5C6-F710-87EF-FCF6736A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67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3451"/>
            </a:gs>
            <a:gs pos="100000">
              <a:srgbClr val="2A2B6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DF4DC3-E0B0-7BA1-7FB6-7B0B220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20B91E-34E2-6A3F-A26C-3F90485A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DBEBE-5303-5173-2817-147F1AB5E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1769-013E-4E06-8A69-F9CEA4E650A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DA0FB4-3C8B-FE06-9075-3B4C878AF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EF3225-366E-69C3-6BD4-780AA6194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39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embarcaderobr/" TargetMode="External"/><Relationship Id="rId13" Type="http://schemas.openxmlformats.org/officeDocument/2006/relationships/image" Target="../media/image42.png"/><Relationship Id="rId3" Type="http://schemas.microsoft.com/office/2018/10/relationships/comments" Target="../comments/modernComment_104_C5DEC6A6.xml"/><Relationship Id="rId7" Type="http://schemas.openxmlformats.org/officeDocument/2006/relationships/image" Target="../media/image37.sv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hyperlink" Target="https://www.instagram.com/embarcaderobrasil/" TargetMode="External"/><Relationship Id="rId15" Type="http://schemas.openxmlformats.org/officeDocument/2006/relationships/image" Target="../media/image2.pn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F5577CF3-8CCC-B8FA-2C64-750347980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91" y="845709"/>
            <a:ext cx="2722497" cy="27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Split Editor Views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503566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BB495996-DE26-B83F-76A4-9360AE2BC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879" y="4511877"/>
            <a:ext cx="4619625" cy="1847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8BE979-D6E4-E63E-69E3-9322401ED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512" y="4480346"/>
            <a:ext cx="7086600" cy="18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Breakpoint Properties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007075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nditional Breakpoint">
            <a:extLst>
              <a:ext uri="{FF2B5EF4-FFF2-40B4-BE49-F238E27FC236}">
                <a16:creationId xmlns:a16="http://schemas.microsoft.com/office/drawing/2014/main" id="{3E372F0F-F760-7196-B6E9-62FDC844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3930072"/>
            <a:ext cx="5968556" cy="24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Scoped Enums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82751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379381F7-5466-15A2-BEEC-11E25A13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" y="1842805"/>
            <a:ext cx="12192000" cy="54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Scoped Enums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/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E6336AC0-DE07-5CB3-2D6D-0BF66ED60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42805"/>
            <a:ext cx="12192000" cy="48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0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Scoped Enums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595108"/>
              </p:ext>
            </p:extLst>
          </p:nvPr>
        </p:nvGraphicFramePr>
        <p:xfrm>
          <a:off x="841248" y="1719180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935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Manager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383672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24C28198-107D-8F54-09DD-266217BCA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4017026"/>
            <a:ext cx="10506456" cy="32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9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 units &amp; File sections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471818"/>
              </p:ext>
            </p:extLst>
          </p:nvPr>
        </p:nvGraphicFramePr>
        <p:xfrm>
          <a:off x="841248" y="1024236"/>
          <a:ext cx="10506456" cy="108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6A417A96-FCB2-3EA3-C8A8-A7D4FE6CE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2221615"/>
            <a:ext cx="12192000" cy="5637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6F4B92-6612-76FC-AA5C-B0619D083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248" y="3739896"/>
            <a:ext cx="3300766" cy="28835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E005AF5-DA81-961F-2F4A-AC40AE43FC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5719" y="3739896"/>
            <a:ext cx="5362575" cy="227647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7DCFC29-ADCE-C7A1-E81B-3288CFBC30A7}"/>
              </a:ext>
            </a:extLst>
          </p:cNvPr>
          <p:cNvSpPr/>
          <p:nvPr/>
        </p:nvSpPr>
        <p:spPr>
          <a:xfrm>
            <a:off x="841248" y="2423160"/>
            <a:ext cx="868680" cy="477498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1ED3404B-055E-9FF1-B620-2D043512466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709928" y="2661909"/>
            <a:ext cx="4384548" cy="1702593"/>
          </a:xfrm>
          <a:prstGeom prst="curvedConnector3">
            <a:avLst>
              <a:gd name="adj1" fmla="val 5896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5BA22BC0-D901-CDA2-653E-279319C87E72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 flipH="1" flipV="1">
            <a:off x="841248" y="2661908"/>
            <a:ext cx="352044" cy="1402511"/>
          </a:xfrm>
          <a:prstGeom prst="curvedConnector4">
            <a:avLst>
              <a:gd name="adj1" fmla="val -168831"/>
              <a:gd name="adj2" fmla="val 5133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0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Operators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78720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281916D-8136-D62A-2A98-68D6FFC7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51" y="3949635"/>
            <a:ext cx="5962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0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XML Doc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099409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4D8E74EB-1EC1-1771-30BF-72AAB41B5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535" y="3957905"/>
            <a:ext cx="5150930" cy="23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JSON Attributes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497855"/>
              </p:ext>
            </p:extLst>
          </p:nvPr>
        </p:nvGraphicFramePr>
        <p:xfrm>
          <a:off x="841248" y="1024236"/>
          <a:ext cx="10506456" cy="1321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94347B7B-BF60-0F0A-72DE-D897D8D49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2086744"/>
            <a:ext cx="10506456" cy="45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399"/>
            <a:ext cx="8312457" cy="90011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Dicas, truques e magias com Delphi - Parte 1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8312456" cy="1464391"/>
          </a:xfrm>
        </p:spPr>
        <p:txBody>
          <a:bodyPr>
            <a:no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</a:rPr>
              <a:t>Como você definiria uma IDE? Podemos dizer que é uma caixa de ferramentas, certo? Mas o que tem nela e para que servem essas ferramentas? Nesta palestra, mostraremos recursos que podem auxiliar muito o seu dia a dia...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Vinicius Sanchez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3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B9DABD-2A9F-74D8-A68E-3E068327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Dúvidas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Duvidas Hapvida - HAPVIDA">
            <a:extLst>
              <a:ext uri="{FF2B5EF4-FFF2-40B4-BE49-F238E27FC236}">
                <a16:creationId xmlns:a16="http://schemas.microsoft.com/office/drawing/2014/main" id="{D43A15EC-C918-8839-D136-B9B52DF3A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1365" b="-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05AA7CC-A42D-5C36-2E6D-F15F9D0C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81387E-5BE3-88AE-0917-82D94C79590E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352252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260773"/>
            <a:chOff x="7369177" y="2571276"/>
            <a:chExt cx="4721223" cy="2260773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Vinicius Sanchez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1821684"/>
              <a:chOff x="7470777" y="3010365"/>
              <a:chExt cx="4340277" cy="182168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Viniciuss.sanchez@gmail.com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5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8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@viiniciussanchez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 err="1">
                    <a:latin typeface="Archivo" pitchFamily="2" charset="0"/>
                    <a:cs typeface="Archivo" pitchFamily="2" charset="0"/>
                  </a:rPr>
                  <a:t>vinicius-sanchez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(17) 9 9666 4049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6" name="Imagem 5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B8DD5F95-50A8-776E-E340-5AB03A1FFC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7" y="1129173"/>
            <a:ext cx="1844673" cy="18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AB9899F-C792-5FCE-6E8E-A9A6C73D1AC5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962784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Vinicius Sanchez</a:t>
            </a:r>
          </a:p>
        </p:txBody>
      </p:sp>
      <p:sp>
        <p:nvSpPr>
          <p:cNvPr id="7" name="Espaço Reservado para Conteúdo 9">
            <a:extLst>
              <a:ext uri="{FF2B5EF4-FFF2-40B4-BE49-F238E27FC236}">
                <a16:creationId xmlns:a16="http://schemas.microsoft.com/office/drawing/2014/main" id="{E79AD39D-FB6C-5AC4-9261-A100FD60E2FE}"/>
              </a:ext>
            </a:extLst>
          </p:cNvPr>
          <p:cNvSpPr txBox="1">
            <a:spLocks/>
          </p:cNvSpPr>
          <p:nvPr/>
        </p:nvSpPr>
        <p:spPr>
          <a:xfrm>
            <a:off x="838200" y="1819656"/>
            <a:ext cx="6312408" cy="435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Técnico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Informática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pela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Etec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Fernandópolis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Graduado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Sistemas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Informação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Certificação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Delphi Developer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Membro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comunidade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Hashload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12 Anos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Delphi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Criador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conteúdos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Embarcadero MVP</a:t>
            </a:r>
          </a:p>
          <a:p>
            <a:pPr algn="l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 descr="Homem de óculos e camisa cinza&#10;&#10;Descrição gerada automaticamente">
            <a:extLst>
              <a:ext uri="{FF2B5EF4-FFF2-40B4-BE49-F238E27FC236}">
                <a16:creationId xmlns:a16="http://schemas.microsoft.com/office/drawing/2014/main" id="{FB31AC50-F92C-4550-FE7E-CA0A7F864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4" descr="Embarcadero MVP Program - Community Blogs - Embarcadero Community">
            <a:extLst>
              <a:ext uri="{FF2B5EF4-FFF2-40B4-BE49-F238E27FC236}">
                <a16:creationId xmlns:a16="http://schemas.microsoft.com/office/drawing/2014/main" id="{F29B670E-A527-096F-E794-9D6E792A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967625"/>
            <a:ext cx="1009224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rograma de Certificações Delphi. Em dias de quarentena, grandes… | by  Vinicius Sanchez | Medium">
            <a:extLst>
              <a:ext uri="{FF2B5EF4-FFF2-40B4-BE49-F238E27FC236}">
                <a16:creationId xmlns:a16="http://schemas.microsoft.com/office/drawing/2014/main" id="{1C768763-8374-C6C6-A095-5DE532D8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94" y="5994083"/>
            <a:ext cx="650273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Record Macro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430103"/>
              </p:ext>
            </p:extLst>
          </p:nvPr>
        </p:nvGraphicFramePr>
        <p:xfrm>
          <a:off x="841248" y="1719180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45365650-1641-D9EE-BEF3-BDB751094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5623559"/>
            <a:ext cx="12192000" cy="2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Explorer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881890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31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MultiPaste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563423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Ctrl V PNG Images | Vetores E Arquivos PSD | Download Grátis Em Pngtree">
            <a:extLst>
              <a:ext uri="{FF2B5EF4-FFF2-40B4-BE49-F238E27FC236}">
                <a16:creationId xmlns:a16="http://schemas.microsoft.com/office/drawing/2014/main" id="{B5EB8D34-57F2-C05B-5A09-41EE3CF8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64" y="3556064"/>
            <a:ext cx="2616136" cy="26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7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Múltiplas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instâncias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IDE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972804"/>
              </p:ext>
            </p:extLst>
          </p:nvPr>
        </p:nvGraphicFramePr>
        <p:xfrm>
          <a:off x="841248" y="1024236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F61B8F67-4CE9-A06F-6338-F3C269771027}"/>
              </a:ext>
            </a:extLst>
          </p:cNvPr>
          <p:cNvSpPr txBox="1"/>
          <p:nvPr/>
        </p:nvSpPr>
        <p:spPr>
          <a:xfrm>
            <a:off x="1118274" y="4670351"/>
            <a:ext cx="995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"C:\Program Files (x86)\</a:t>
            </a:r>
            <a:r>
              <a:rPr lang="pt-BR" sz="2400" dirty="0" err="1">
                <a:solidFill>
                  <a:srgbClr val="0070C0"/>
                </a:solidFill>
              </a:rPr>
              <a:t>Embarcadero</a:t>
            </a:r>
            <a:r>
              <a:rPr lang="pt-BR" sz="2400" dirty="0">
                <a:solidFill>
                  <a:srgbClr val="0070C0"/>
                </a:solidFill>
              </a:rPr>
              <a:t>\Studio\23.0\bin\bds.exe" </a:t>
            </a:r>
            <a:r>
              <a:rPr lang="pt-BR" sz="2400" b="1" dirty="0">
                <a:solidFill>
                  <a:srgbClr val="00B050"/>
                </a:solidFill>
              </a:rPr>
              <a:t>-R </a:t>
            </a:r>
            <a:r>
              <a:rPr lang="pt-BR" sz="2400" b="1" dirty="0">
                <a:solidFill>
                  <a:srgbClr val="FF0000"/>
                </a:solidFill>
              </a:rPr>
              <a:t>EC2024</a:t>
            </a:r>
          </a:p>
        </p:txBody>
      </p:sp>
    </p:spTree>
    <p:extLst>
      <p:ext uri="{BB962C8B-B14F-4D97-AF65-F5344CB8AC3E}">
        <p14:creationId xmlns:p14="http://schemas.microsoft.com/office/powerpoint/2010/main" val="9923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Strict Private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Subtítulo 2">
            <a:extLst>
              <a:ext uri="{FF2B5EF4-FFF2-40B4-BE49-F238E27FC236}">
                <a16:creationId xmlns:a16="http://schemas.microsoft.com/office/drawing/2014/main" id="{4FE74379-3F5B-1B3E-4FEA-42726C36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223374"/>
              </p:ext>
            </p:extLst>
          </p:nvPr>
        </p:nvGraphicFramePr>
        <p:xfrm>
          <a:off x="841248" y="1024236"/>
          <a:ext cx="10506456" cy="1157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E0644DE-CD5D-8A0E-2DDF-43F40D7CF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65" y="1976344"/>
            <a:ext cx="4931551" cy="48413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64AFBD6-FB7F-7BBB-4E79-5294AD361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469" y="2181241"/>
            <a:ext cx="4931551" cy="44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28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610</Words>
  <Application>Microsoft Office PowerPoint</Application>
  <PresentationFormat>Widescreen</PresentationFormat>
  <Paragraphs>91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Aptos</vt:lpstr>
      <vt:lpstr>Aptos Display</vt:lpstr>
      <vt:lpstr>Archivo</vt:lpstr>
      <vt:lpstr>Arial</vt:lpstr>
      <vt:lpstr>Arial Black</vt:lpstr>
      <vt:lpstr>Calibri</vt:lpstr>
      <vt:lpstr>Calibri Light</vt:lpstr>
      <vt:lpstr>Segoe UI</vt:lpstr>
      <vt:lpstr>Segoe UI Semibold</vt:lpstr>
      <vt:lpstr>Tema do Office</vt:lpstr>
      <vt:lpstr>2_Tema do Office</vt:lpstr>
      <vt:lpstr>Apresentação do PowerPoint</vt:lpstr>
      <vt:lpstr>Dicas, truques e magias com Delphi - Parte 1</vt:lpstr>
      <vt:lpstr>Apresentação do PowerPoint</vt:lpstr>
      <vt:lpstr>Apresentação do PowerPoint</vt:lpstr>
      <vt:lpstr>Record Macro</vt:lpstr>
      <vt:lpstr>Data Explorer</vt:lpstr>
      <vt:lpstr>MultiPaste</vt:lpstr>
      <vt:lpstr>Múltiplas instâncias da IDE</vt:lpstr>
      <vt:lpstr>Strict Private</vt:lpstr>
      <vt:lpstr>Split Editor Views</vt:lpstr>
      <vt:lpstr>Breakpoint Properties</vt:lpstr>
      <vt:lpstr>Scoped Enums</vt:lpstr>
      <vt:lpstr>Scoped Enums</vt:lpstr>
      <vt:lpstr>Scoped Enums</vt:lpstr>
      <vt:lpstr>History Manager</vt:lpstr>
      <vt:lpstr>Used units &amp; File sections</vt:lpstr>
      <vt:lpstr>Class Operators</vt:lpstr>
      <vt:lpstr>XML Doc</vt:lpstr>
      <vt:lpstr>JSON Attributes</vt:lpstr>
      <vt:lpstr>Dúvidas?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Clementino da Silva</dc:creator>
  <cp:lastModifiedBy>Vinicius Scandelai Sanchez</cp:lastModifiedBy>
  <cp:revision>42</cp:revision>
  <dcterms:created xsi:type="dcterms:W3CDTF">2024-08-16T20:14:00Z</dcterms:created>
  <dcterms:modified xsi:type="dcterms:W3CDTF">2024-09-04T02:09:35Z</dcterms:modified>
</cp:coreProperties>
</file>